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77" r:id="rId4"/>
    <p:sldId id="260" r:id="rId5"/>
    <p:sldId id="276" r:id="rId6"/>
    <p:sldId id="278" r:id="rId7"/>
    <p:sldId id="287" r:id="rId8"/>
    <p:sldId id="288" r:id="rId9"/>
    <p:sldId id="289" r:id="rId10"/>
    <p:sldId id="261" r:id="rId11"/>
    <p:sldId id="292" r:id="rId12"/>
    <p:sldId id="293" r:id="rId13"/>
    <p:sldId id="294" r:id="rId14"/>
    <p:sldId id="298" r:id="rId15"/>
    <p:sldId id="290" r:id="rId16"/>
    <p:sldId id="300" r:id="rId17"/>
    <p:sldId id="301" r:id="rId18"/>
    <p:sldId id="299" r:id="rId19"/>
    <p:sldId id="291" r:id="rId20"/>
    <p:sldId id="267" r:id="rId21"/>
    <p:sldId id="263" r:id="rId22"/>
    <p:sldId id="265" r:id="rId23"/>
    <p:sldId id="279" r:id="rId24"/>
    <p:sldId id="268" r:id="rId25"/>
    <p:sldId id="269" r:id="rId26"/>
    <p:sldId id="270" r:id="rId27"/>
    <p:sldId id="271" r:id="rId28"/>
    <p:sldId id="272" r:id="rId29"/>
    <p:sldId id="273" r:id="rId30"/>
    <p:sldId id="297" r:id="rId31"/>
    <p:sldId id="274" r:id="rId32"/>
    <p:sldId id="296" r:id="rId33"/>
    <p:sldId id="275" r:id="rId34"/>
    <p:sldId id="295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6"/>
    <p:restoredTop sz="93760"/>
  </p:normalViewPr>
  <p:slideViewPr>
    <p:cSldViewPr snapToGrid="0">
      <p:cViewPr varScale="1">
        <p:scale>
          <a:sx n="103" d="100"/>
          <a:sy n="103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444DE-4332-6E43-8DDD-A9384BEF1559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C9150-6ECF-CF4B-87F2-532AC1DCF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28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C9150-6ECF-CF4B-87F2-532AC1DCFB9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41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A419F-34B5-186C-5EAA-31860272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EBDBC0-1F1F-9D12-9398-587F866A7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B34EFA-F85B-6B01-AEFE-17422A0CE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74A81C-058B-D81A-D488-547D0BA38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46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B584F-72E4-7514-9257-FBF32E4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F129A3-42FF-7CCF-86F4-E9DE1B488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A6D2D59-2746-AF98-03C9-6EE157627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B099E8-8E7A-7702-063B-306564428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22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86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FB4E7-C0B9-3077-312B-8652ACFB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049235E-765B-B1A9-C780-4F8BE7DDB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88C2CE-D089-903A-D326-861B06D75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347A46-B899-61C9-0CD3-0BE0D4EF3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36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AEC58-A035-87F7-4AC4-90F53BCC8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1C2512-D166-5CFC-F38E-EFE87D839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FC4CCEE-470E-A827-1088-EBC6FAB30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848891-B1BB-16B1-FE67-97829A9AD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26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FB6F1-0F62-3393-8B25-A3D08DE3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C215B2-FFD1-B928-4978-CEF67E817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54A5FB6-7A02-CF99-5129-52424AA3A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5242B1-43B7-0070-E140-8A93343AE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309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F17C0-426A-EDA2-2F28-2D9E33B0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651C95-EC70-C2F1-E93C-094D31C78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BC97268-1662-0A2F-34AD-61103C57B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145132-BBA3-A3B3-C4BB-2C303CCB6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147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15E14-25A9-44F3-82A7-88B783C33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99DBD5-7093-68EC-F8C5-40BC53E5D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80200F0-6831-551D-D2F6-C743D33B4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640E05-D47E-72AA-AB7F-65704F3D9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47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4D2AC-61B9-A293-E4CA-190241D94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7B496B-B3A5-EC1D-B185-63582F2CE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7DDCA5B-80C8-B5A5-F016-B15D24064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793DB5-A127-78A9-8356-B5FB64E40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004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74B10-AF3B-B4CC-63C7-5987E9831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A572C8-8398-259A-577A-ABDF834D9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9FAC572-9A97-10A3-C0BC-111174EBA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66B179-90F8-CCBF-83B4-593359C9C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0223A-1A0D-3146-AE03-211255FCD2F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74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84520-ED28-D69F-A15B-84B6521FD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90DB6A-26F7-2BAC-CB6C-99563876C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4D9812-5F3D-79F3-6FAE-DE2AE58E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8545B5-0F99-402D-C678-F48F9EE4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E4720B-89B2-1598-7B0B-D67F2AB8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6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4A874-72B9-BE34-C1BB-8F2C48AE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D0BBA73-9A4F-CC42-250A-361BC0C8C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678444-766A-6712-7C47-CE828277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FA59CB-2EAB-805D-2AC0-2DD1F5D8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28C857-111D-449D-AB51-D7B1CE3A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52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E3BB56-FB39-4B9F-25A8-B1C378F55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41571A-B1D8-C4B8-6794-935D82F26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96700E-2D16-19E3-86D4-02375AEF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AF3E10-14DC-CF12-132F-D48D0CC0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45268E-8F85-E38A-77B3-FCEFD0E3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86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45EF8-E9B7-2B52-0804-311D994D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B9457B-F92E-E84A-D788-08D97602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E09469-3075-52E9-37B8-F081638BD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757E42-E20E-510E-833A-98CAD4D1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9DCC72-DB7B-8E20-0883-C32C10C6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43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D6618-4527-3335-824C-709F0648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8EA150-1DD3-0E14-AF40-C52D1EBF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98356E-F14E-DC3F-8C0F-6CE8D3F9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8C31C-7698-F6F3-0659-49589AE0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878640-A11C-8D67-3291-7B174CF9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57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F276C-5649-2A36-2D92-C776CD03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798B6D-14B4-523F-A82E-45370799E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8F6EC2-03CD-32A4-3196-54C724D25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D470F9-9766-380B-4E12-86517BC1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6EFF1E-6808-F072-7D3C-94F8D52F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DDC4E8-7728-C3AB-B783-F7901A10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27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F20C6-3877-72CA-14F3-E6C53FC5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46E954-00FC-1731-C8F2-A7A36E484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5A9C65-414E-BC9E-3FA5-E855EFD71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6F92181-E594-8D03-D475-7D2285E03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2CFCFF0-90AA-5603-D4BF-66D7A78D8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D5EC1FA-37AB-0EE0-E438-89D8D995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3C3C87D-8385-9EC0-47CB-3EDB6231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FF31AC4-F215-FDDA-9E6B-1742E0D3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1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E032A-36C0-5164-A478-EC5CF85E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667D4E-6EA2-3179-EFA2-6564E51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E3A285-4630-CB29-580F-AA3140B4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D53D69-8857-4309-3056-72E51B4F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36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F008717-2585-6F82-6C28-1EFF6E00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42DD33A-A355-3131-14CB-DA087927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B97003-949F-B8A9-9944-89C4E5F7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63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D3053-59D2-A03F-B933-7EC5C2B45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57131-6123-86B1-8012-FE65D7B99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4D8B09-5E55-2B8E-A6C7-AEF7CDC97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C05441-CA62-8CB3-C4CF-F94C8140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E08B25-4EAB-4A2B-6DF9-EBADE745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44650A-19B9-B56E-2620-48F12FE2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66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F4FE-7BF0-29A1-8F52-94D50B40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54D3AEA-1C74-2AD3-3FF5-2A1CD2969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957066-5FC0-C8DE-0A51-57B50682A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A36AA2-56AB-B893-D490-B0C10690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E1137D-BDF2-DE0A-2190-42AA1749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4B02FD-7E73-F222-FFE8-7E99A187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98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BAA7E23-F48F-8ECE-D3F3-E4C521BB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E795BD-E7BA-2521-9107-3813CB505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CAD7DE-49BC-DCA9-4EA7-B8708C8D8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998823-A12B-9342-9348-66B37460F7E2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3E0CF2-747D-9173-47AE-F0F6DF892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407883-691E-C797-9F63-3AA64898A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91C4C9-A2B4-9540-8757-0AB60845A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90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.xls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1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2.xls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6.sv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3.xls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26.sv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4.xls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6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5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45.png"/><Relationship Id="rId4" Type="http://schemas.openxmlformats.org/officeDocument/2006/relationships/image" Target="../media/image26.sv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6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26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7.xlsx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51.png"/><Relationship Id="rId4" Type="http://schemas.openxmlformats.org/officeDocument/2006/relationships/image" Target="../media/image26.sv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8.xls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image" Target="../media/image26.sv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25.png"/><Relationship Id="rId7" Type="http://schemas.openxmlformats.org/officeDocument/2006/relationships/package" Target="../embeddings/Planilha_do_Microsoft_Excel9.xlsx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package" Target="../embeddings/Planilha_do_Microsoft_Excel10.xlsx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s://recrutamento.sejaremax.com.br/portal" TargetMode="External"/><Relationship Id="rId7" Type="http://schemas.openxmlformats.org/officeDocument/2006/relationships/hyperlink" Target="https://www.pinterest.com/pin/632615078893133555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hyperlink" Target="https://nac.cni.com.br/blog/estudo-de-mercado/" TargetMode="External"/><Relationship Id="rId5" Type="http://schemas.openxmlformats.org/officeDocument/2006/relationships/hyperlink" Target="https://pt.vecteezy.com/foto/13069081-assinatura-eletronica-de-contrato-comercial-on-line-assinatura-eletronica-gerenciamento-de-documentos-digitais-escritorio-sem-papel-assinatura-do-conceito-de-contrato-comercial" TargetMode="External"/><Relationship Id="rId10" Type="http://schemas.openxmlformats.org/officeDocument/2006/relationships/image" Target="../media/image62.jpg"/><Relationship Id="rId4" Type="http://schemas.openxmlformats.org/officeDocument/2006/relationships/image" Target="../media/image59.jpg"/><Relationship Id="rId9" Type="http://schemas.openxmlformats.org/officeDocument/2006/relationships/hyperlink" Target="https://neilpatel.com/br/blog/estudo-de-mercad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ario.pt/esta-chegar-nova-imagem-da-remax/" TargetMode="Externa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anquiciaremax.es/agencia-inmobiliaria-internacional/" TargetMode="External"/><Relationship Id="rId13" Type="http://schemas.openxmlformats.org/officeDocument/2006/relationships/hyperlink" Target="https://pngtree.com/freepng/whatsapp-icon-social-media_9015284.html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jaremax.com.br/" TargetMode="External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hyperlink" Target="https://fr.wikipedia.org/wiki/Instagram" TargetMode="External"/><Relationship Id="rId4" Type="http://schemas.openxmlformats.org/officeDocument/2006/relationships/hyperlink" Target="https://dockx-movers.be/nl/" TargetMode="External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remax.pe/ventajas-de-ser-asesor-inmobiliario/" TargetMode="External"/><Relationship Id="rId7" Type="http://schemas.openxmlformats.org/officeDocument/2006/relationships/hyperlink" Target="https://www.verraterra.com/5-ways-to-stage-your-home-for-less-than-1000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hyperlink" Target="https://blog.remax.pe/quieres-ser-un-asesor-inmobiliario-re-max/" TargetMode="External"/><Relationship Id="rId4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ink-it.pt/parceria-infinita-empresas-ganham/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hyperlink" Target="https://anario.pt/esta-chegar-nova-imagem-da-remax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3" Type="http://schemas.openxmlformats.org/officeDocument/2006/relationships/image" Target="../media/image81.svg"/><Relationship Id="rId21" Type="http://schemas.openxmlformats.org/officeDocument/2006/relationships/image" Target="../media/image99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19" Type="http://schemas.openxmlformats.org/officeDocument/2006/relationships/image" Target="../media/image97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https://familiaremax.com.br/r4/" TargetMode="External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hyperlink" Target="https://www.philmjones.com/virtual/remax/" TargetMode="External"/><Relationship Id="rId12" Type="http://schemas.openxmlformats.org/officeDocument/2006/relationships/image" Target="../media/image9.jpeg"/><Relationship Id="rId17" Type="http://schemas.openxmlformats.org/officeDocument/2006/relationships/hyperlink" Target="https://porqueremax.com/conhece-a-re-max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https://brandslogos.com/r/remax-logo-black-and-white/" TargetMode="External"/><Relationship Id="rId5" Type="http://schemas.openxmlformats.org/officeDocument/2006/relationships/hyperlink" Target="https://www.etsy.com/es/listing/1032435512/remax-logo-svg-remax-logo-clipart-remax" TargetMode="External"/><Relationship Id="rId15" Type="http://schemas.openxmlformats.org/officeDocument/2006/relationships/hyperlink" Target="https://joserodriguezmelis.blogspot.com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openxmlformats.org/officeDocument/2006/relationships/hyperlink" Target="https://es.wikipedia.org/wiki/RE/MAX" TargetMode="External"/><Relationship Id="rId1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tabilix.com.br/contabilidade-online/cnae-imobiliaria/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hyperlink" Target="https://www.youtube.com/watch?v=Ik4uNq8u_aI" TargetMode="External"/><Relationship Id="rId7" Type="http://schemas.openxmlformats.org/officeDocument/2006/relationships/hyperlink" Target="https://portaltopfranquias.com.br/franquia-remax-mundo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hyperlink" Target="https://liasenra.pt/aprendi-convencao-remax-europa-2022/" TargetMode="External"/><Relationship Id="rId5" Type="http://schemas.openxmlformats.org/officeDocument/2006/relationships/hyperlink" Target="https://www.prnewswire.com/news-releases/remax-hosts-annual-r4-convention-in-las-vegas-300415135.html" TargetMode="External"/><Relationship Id="rId10" Type="http://schemas.openxmlformats.org/officeDocument/2006/relationships/image" Target="../media/image20.jpg"/><Relationship Id="rId4" Type="http://schemas.openxmlformats.org/officeDocument/2006/relationships/image" Target="../media/image17.jpg"/><Relationship Id="rId9" Type="http://schemas.openxmlformats.org/officeDocument/2006/relationships/hyperlink" Target="https://www.magazineimobiliario.com/imobiliario/convencao-nacional-da-remax-reuniu-mais-de-2000-pessoas-no-algarv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Uma imagem contendo transporte, aeronave&#10;&#10;Descrição gerada automaticamente">
            <a:extLst>
              <a:ext uri="{FF2B5EF4-FFF2-40B4-BE49-F238E27FC236}">
                <a16:creationId xmlns:a16="http://schemas.microsoft.com/office/drawing/2014/main" id="{4DBDF412-E6CA-D2AB-4ACB-6847A038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335"/>
            <a:ext cx="5126770" cy="1697721"/>
          </a:xfrm>
          <a:prstGeom prst="rect">
            <a:avLst/>
          </a:prstGeom>
        </p:spPr>
      </p:pic>
      <p:sp>
        <p:nvSpPr>
          <p:cNvPr id="88" name="Right Triangle 8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3FA839-5E1C-9B63-BD0A-D9D5EBE3A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3146" y="1056640"/>
            <a:ext cx="6199703" cy="2279227"/>
          </a:xfrm>
        </p:spPr>
        <p:txBody>
          <a:bodyPr anchor="b">
            <a:normAutofit/>
          </a:bodyPr>
          <a:lstStyle/>
          <a:p>
            <a:pPr algn="l"/>
            <a:r>
              <a:rPr lang="pt-BR" sz="8000" dirty="0"/>
              <a:t>BEM-VINDO</a:t>
            </a:r>
            <a:br>
              <a:rPr lang="pt-BR" sz="8000" b="1" dirty="0"/>
            </a:br>
            <a:r>
              <a:rPr lang="pt-BR" sz="4800" b="1" dirty="0"/>
              <a:t> ELVYS</a:t>
            </a:r>
            <a:endParaRPr lang="pt-BR" sz="8000" b="1" dirty="0"/>
          </a:p>
        </p:txBody>
      </p:sp>
      <p:pic>
        <p:nvPicPr>
          <p:cNvPr id="11" name="Imagem 10" descr="Logotipo, nome da empresa&#10;&#10;Descrição gerada automaticamente">
            <a:extLst>
              <a:ext uri="{FF2B5EF4-FFF2-40B4-BE49-F238E27FC236}">
                <a16:creationId xmlns:a16="http://schemas.microsoft.com/office/drawing/2014/main" id="{17E19703-AFCB-F62A-E37D-76F417A7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" y="953928"/>
            <a:ext cx="4821174" cy="2776780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D4ACB15E-BA77-E37E-DB3B-81E0253D7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7510" y="4127183"/>
            <a:ext cx="4041454" cy="1312657"/>
          </a:xfrm>
        </p:spPr>
        <p:txBody>
          <a:bodyPr anchor="t">
            <a:normAutofit fontScale="92500"/>
          </a:bodyPr>
          <a:lstStyle/>
          <a:p>
            <a:pPr algn="l"/>
            <a:r>
              <a:rPr lang="pt-BR" dirty="0"/>
              <a:t>AGENTE IMOBILIARIA</a:t>
            </a:r>
          </a:p>
          <a:p>
            <a:pPr algn="l"/>
            <a:r>
              <a:rPr lang="pt-BR" sz="4000" b="1" dirty="0"/>
              <a:t>Christina Steffen</a:t>
            </a:r>
          </a:p>
        </p:txBody>
      </p:sp>
    </p:spTree>
    <p:extLst>
      <p:ext uri="{BB962C8B-B14F-4D97-AF65-F5344CB8AC3E}">
        <p14:creationId xmlns:p14="http://schemas.microsoft.com/office/powerpoint/2010/main" val="84751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7671" y="-134086"/>
            <a:ext cx="10576658" cy="62889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IMOVEL AVALIADO –BAIRRO URUCUNEMA – 90m2 - R$315.000,00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21183CA0-502C-5312-943C-7095D3228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58EEA05-525E-17BE-FB5D-3096D31D364C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66199" y="4575575"/>
              <a:ext cx="2541313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3 QUARTOS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90m2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120m2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103466" y="4083973"/>
              <a:ext cx="2966720" cy="24576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MOVEIS PLANEJADOS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BOM ACABAMENTO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AREA DE SERVIÇO COBERTA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/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5370274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5C10CCEE-C37D-E773-BC56-1871B6AB3B28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4" name="Imagem 3" descr="Mesa de jantar&#10;&#10;Descrição gerada automaticamente">
            <a:extLst>
              <a:ext uri="{FF2B5EF4-FFF2-40B4-BE49-F238E27FC236}">
                <a16:creationId xmlns:a16="http://schemas.microsoft.com/office/drawing/2014/main" id="{F53F8481-04B3-E935-1B9D-19B7BA941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025" y="1007155"/>
            <a:ext cx="4933950" cy="25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9821-9152-61B4-0714-7778F4C1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56080BB4-CDED-FEE2-15F4-AE1BA16A8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DE9EED1-1628-285B-2581-5B238C0F1CE9}"/>
              </a:ext>
            </a:extLst>
          </p:cNvPr>
          <p:cNvSpPr txBox="1"/>
          <p:nvPr/>
        </p:nvSpPr>
        <p:spPr>
          <a:xfrm>
            <a:off x="807671" y="-847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1ª AMOSTRA – URUCUNEMA – 128m2 - R$275.000,00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D733646-4754-45DE-97E4-445478267DF9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7C42F6C0-5DD0-9170-9CD7-9BC7A457E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EE8AFBEA-AB86-829B-8872-9E6DABB107C6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FFD0BF76-D8D8-D208-6C94-540E96C20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527ECF2-A9E2-DC0D-2299-46CC387869D4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92C0C9B-DD18-0525-376A-71CFA913B6EF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BEB04C32-13D5-56E2-6F43-FD186068936D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1A5CD72C-F018-BE9E-AAB5-707310619EBC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A924AEE-DE47-42FC-7C48-F5C1004EF398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042502D-79DF-9A22-665B-D973C324F699}"/>
                </a:ext>
              </a:extLst>
            </p:cNvPr>
            <p:cNvSpPr txBox="1"/>
            <p:nvPr/>
          </p:nvSpPr>
          <p:spPr>
            <a:xfrm>
              <a:off x="1166199" y="4575575"/>
              <a:ext cx="2751264" cy="1629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3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128m2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165m2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20854B7-0774-6BC4-7B72-0920AF25F015}"/>
                </a:ext>
              </a:extLst>
            </p:cNvPr>
            <p:cNvSpPr txBox="1"/>
            <p:nvPr/>
          </p:nvSpPr>
          <p:spPr>
            <a:xfrm>
              <a:off x="5064925" y="4572545"/>
              <a:ext cx="3174891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SUITES COM VARANDA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SUITE MASTER COM CLOSED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BOM ACABAMENTO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97CDEC16-7FD8-D1AD-D82D-B1D779138ADC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25AB4F4F-19C0-9F7B-5CC8-F4B979A8F2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0141291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25AB4F4F-19C0-9F7B-5CC8-F4B979A8F2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51668B92-F575-602E-8BE2-8C57D8FCFD28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3" name="Imagem 2" descr="Casa com gramado na frente de um prédio&#10;&#10;Descrição gerada automaticamente">
            <a:extLst>
              <a:ext uri="{FF2B5EF4-FFF2-40B4-BE49-F238E27FC236}">
                <a16:creationId xmlns:a16="http://schemas.microsoft.com/office/drawing/2014/main" id="{B5578184-A489-16A2-1C4F-100C6E2C97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243" y="753274"/>
            <a:ext cx="3131164" cy="3576118"/>
          </a:xfrm>
          <a:prstGeom prst="rect">
            <a:avLst/>
          </a:prstGeom>
        </p:spPr>
      </p:pic>
      <p:pic>
        <p:nvPicPr>
          <p:cNvPr id="9" name="Imagem 8" descr="Uma imagem contendo no interior, janela, quarto, edifício&#10;&#10;Descrição gerada automaticamente">
            <a:extLst>
              <a:ext uri="{FF2B5EF4-FFF2-40B4-BE49-F238E27FC236}">
                <a16:creationId xmlns:a16="http://schemas.microsoft.com/office/drawing/2014/main" id="{C4793F8E-F2CA-0C0E-7BD9-76140A10C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9855" y="723702"/>
            <a:ext cx="2739190" cy="36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1088-A766-55A2-A4F2-8D3E07E97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C5CF56DD-010E-2F7A-743A-F9E70118A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0"/>
            <a:ext cx="3190548" cy="518334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52714CD8-CCA6-833A-BEE7-91800C18F346}"/>
              </a:ext>
            </a:extLst>
          </p:cNvPr>
          <p:cNvSpPr txBox="1"/>
          <p:nvPr/>
        </p:nvSpPr>
        <p:spPr>
          <a:xfrm>
            <a:off x="807671" y="-159486"/>
            <a:ext cx="10576658" cy="62889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2ª AMOSTRA - URUCUNEMA – 93m2 - R$289.000,00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D2F2512-5EF3-D2A7-0F6F-B846DDAC949C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82022702-43A6-9FD3-8CE3-136E017E2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974B07C9-6327-8F9C-F9D6-B414E8CC7B55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B5F97CAF-D650-2909-37F1-D491066D2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7C2AABF-4205-4127-4732-340550845998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F861D99-565E-29C6-1DD4-F10094A20CFC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2F8DF0B-0828-4A29-5E58-E869CE035529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16B004B-E7F8-ED41-3084-DFA30BAC650A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726A238-9F38-1BC0-EF16-3BE68E09F93F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3AAE2D7-E5DD-19C7-93B4-E69EE2645731}"/>
                </a:ext>
              </a:extLst>
            </p:cNvPr>
            <p:cNvSpPr txBox="1"/>
            <p:nvPr/>
          </p:nvSpPr>
          <p:spPr>
            <a:xfrm>
              <a:off x="1166199" y="4575575"/>
              <a:ext cx="2541313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 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 QUARTO REVERSIVEL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93m2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180m2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7FCF9AE-410C-22D7-0522-A3FFAC1D3881}"/>
                </a:ext>
              </a:extLst>
            </p:cNvPr>
            <p:cNvSpPr txBox="1"/>
            <p:nvPr/>
          </p:nvSpPr>
          <p:spPr>
            <a:xfrm>
              <a:off x="5064926" y="4572545"/>
              <a:ext cx="2966720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CASA NOVA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100% PORCELANATO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FINO ACABAMENTO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EXCELENTE CHURRASQUEIRA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30D9DE83-42F8-64B3-FEA0-FF59A30016B2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9AE30877-8BB3-CDD5-8379-2C091BB89C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7088930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9AE30877-8BB3-CDD5-8379-2C091BB89CE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4274698-9BAC-CB1F-DFB7-C8E2F904FCA1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3" name="Imagem 2" descr="Casa com gramado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id="{28469165-3CA6-2E43-B13B-2EA606C63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066" y="639391"/>
            <a:ext cx="3190548" cy="3755651"/>
          </a:xfrm>
          <a:prstGeom prst="rect">
            <a:avLst/>
          </a:prstGeom>
        </p:spPr>
      </p:pic>
      <p:pic>
        <p:nvPicPr>
          <p:cNvPr id="9" name="Imagem 8" descr="Uma imagem contendo no interior, edifício, teto, piso&#10;&#10;Descrição gerada automaticamente">
            <a:extLst>
              <a:ext uri="{FF2B5EF4-FFF2-40B4-BE49-F238E27FC236}">
                <a16:creationId xmlns:a16="http://schemas.microsoft.com/office/drawing/2014/main" id="{D89C2177-40BE-8570-5FAF-C40F0D0B4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8579" y="648390"/>
            <a:ext cx="3389598" cy="37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06A8-B77F-A076-3272-2C1B2826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D2021591-015C-2ACC-1465-B9C2D6452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0"/>
            <a:ext cx="3190548" cy="518334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E73BF28-BAA8-D258-A2D4-2C0FE749F079}"/>
              </a:ext>
            </a:extLst>
          </p:cNvPr>
          <p:cNvSpPr txBox="1"/>
          <p:nvPr/>
        </p:nvSpPr>
        <p:spPr>
          <a:xfrm>
            <a:off x="807671" y="43714"/>
            <a:ext cx="10576658" cy="62889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3ª AMOSTRA – URUCUNEMA – 90m2 - R$290.000,00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1E7E02F-6392-50FF-6006-24DED79102AC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278F6B35-7C18-0279-FD6D-C178EA763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EFA0DCAD-2F4C-8E04-B724-87BA6ADB2BC0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CBF547CE-27AA-5246-CD8A-1AB28EFE9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01CE907-02DE-03DC-C638-9CEC6800E049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3679DA4-1E14-B050-28A7-616AAD682DD1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929DBDC8-8821-D358-EB51-80058DFBB6AD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005EB85-73CA-C2B9-14E1-5D5EF98348E0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24436F6-9A6D-A086-50CA-17DD426C533B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800E8AF-1BF2-0BC7-0BE1-A7A04AC56C1F}"/>
                </a:ext>
              </a:extLst>
            </p:cNvPr>
            <p:cNvSpPr txBox="1"/>
            <p:nvPr/>
          </p:nvSpPr>
          <p:spPr>
            <a:xfrm>
              <a:off x="1166199" y="4575575"/>
              <a:ext cx="2541313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 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 QUARTO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90m2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120m2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7D7DD12-33CA-B1E6-2A96-2B68BA07CC74}"/>
                </a:ext>
              </a:extLst>
            </p:cNvPr>
            <p:cNvSpPr txBox="1"/>
            <p:nvPr/>
          </p:nvSpPr>
          <p:spPr>
            <a:xfrm>
              <a:off x="5064926" y="4572545"/>
              <a:ext cx="2966720" cy="12150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BOA LOCALIZAÇAO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CDDC722E-75FE-64CB-1C9C-15EBFF16FD04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DFF84554-AA11-EA5E-F73C-2BD04C2036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6084943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DFF84554-AA11-EA5E-F73C-2BD04C2036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8B7416BB-9D19-EEE1-5C2E-EAD87E26FFEF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4" name="Imagem 3" descr="Casa com parede de tijolo&#10;&#10;Descrição gerada automaticamente">
            <a:extLst>
              <a:ext uri="{FF2B5EF4-FFF2-40B4-BE49-F238E27FC236}">
                <a16:creationId xmlns:a16="http://schemas.microsoft.com/office/drawing/2014/main" id="{A3F2D130-5ADE-74A0-DBEA-DD063970E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533" y="700169"/>
            <a:ext cx="3379888" cy="3759798"/>
          </a:xfrm>
          <a:prstGeom prst="rect">
            <a:avLst/>
          </a:prstGeom>
        </p:spPr>
      </p:pic>
      <p:pic>
        <p:nvPicPr>
          <p:cNvPr id="14" name="Imagem 13" descr="Cozinha com lareira&#10;&#10;Descrição gerada automaticamente com confiança média">
            <a:extLst>
              <a:ext uri="{FF2B5EF4-FFF2-40B4-BE49-F238E27FC236}">
                <a16:creationId xmlns:a16="http://schemas.microsoft.com/office/drawing/2014/main" id="{64FC73EE-18D4-FB6E-262E-3D10F1A08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7282" y="1183208"/>
            <a:ext cx="3538937" cy="28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7066A-68D5-F92F-2DBF-3238128CD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D7C64FB2-C5CC-BC58-42A8-8B1C81790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173BC36-30C4-EC1F-D1C8-6AC560BDBFDD}"/>
              </a:ext>
            </a:extLst>
          </p:cNvPr>
          <p:cNvSpPr txBox="1"/>
          <p:nvPr/>
        </p:nvSpPr>
        <p:spPr>
          <a:xfrm>
            <a:off x="807671" y="-593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4ª AMOSTRA – VAREDA TROPICAL – 100m2 - R$299.000,00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731A021-D014-DC78-B155-4337E4D7865F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8BDA3899-195E-8E59-C36F-2C229AB11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17DDA50A-6EE5-6B98-C4C7-3DF10126C420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80088FF5-4385-DAFF-3612-E9FB42EF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099ED54-CD3B-47D7-7E46-E6494658494E}"/>
              </a:ext>
            </a:extLst>
          </p:cNvPr>
          <p:cNvGrpSpPr/>
          <p:nvPr/>
        </p:nvGrpSpPr>
        <p:grpSpPr>
          <a:xfrm>
            <a:off x="0" y="4445399"/>
            <a:ext cx="12192000" cy="2365445"/>
            <a:chOff x="0" y="3536269"/>
            <a:chExt cx="12192000" cy="3321731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D17402EE-921B-F9D7-613B-D29846296142}"/>
                </a:ext>
              </a:extLst>
            </p:cNvPr>
            <p:cNvGrpSpPr/>
            <p:nvPr/>
          </p:nvGrpSpPr>
          <p:grpSpPr>
            <a:xfrm>
              <a:off x="0" y="3536269"/>
              <a:ext cx="12192000" cy="3321731"/>
              <a:chOff x="0" y="-47625"/>
              <a:chExt cx="3034910" cy="74612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086180A7-8F61-7738-B50E-4A3161E792F0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816895F-75C4-4283-D318-14FDCC0E844D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6FB8F25-7140-6B7C-DA31-023BBCCA33E9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6628610-D5B5-816D-7C77-0278A9E69421}"/>
                </a:ext>
              </a:extLst>
            </p:cNvPr>
            <p:cNvSpPr txBox="1"/>
            <p:nvPr/>
          </p:nvSpPr>
          <p:spPr>
            <a:xfrm>
              <a:off x="1166199" y="4575575"/>
              <a:ext cx="2751264" cy="1629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100m2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251m2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1005B11-D54C-8E97-ECC4-E332FA74DF9D}"/>
                </a:ext>
              </a:extLst>
            </p:cNvPr>
            <p:cNvSpPr txBox="1"/>
            <p:nvPr/>
          </p:nvSpPr>
          <p:spPr>
            <a:xfrm>
              <a:off x="5064925" y="4572545"/>
              <a:ext cx="3174891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FACHADA MODERNA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FINO ACABAMENTO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CASA NOVA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AMPLO TERRENO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E8CCB3FC-1ED6-A964-F109-F59450F91C5F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332BA65E-50CD-0888-4EB9-1868BFA152C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2636348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332BA65E-50CD-0888-4EB9-1868BFA152C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AFFE00F3-C030-5E1B-B0B7-7919C318F124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4" name="Imagem 3" descr="Casa com paredes de madeira&#10;&#10;Descrição gerada automaticamente com confiança média">
            <a:extLst>
              <a:ext uri="{FF2B5EF4-FFF2-40B4-BE49-F238E27FC236}">
                <a16:creationId xmlns:a16="http://schemas.microsoft.com/office/drawing/2014/main" id="{0131C7AF-E3D8-5B11-27AC-05C3973E08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019" y="999086"/>
            <a:ext cx="3860677" cy="2904100"/>
          </a:xfrm>
          <a:prstGeom prst="rect">
            <a:avLst/>
          </a:prstGeom>
        </p:spPr>
      </p:pic>
      <p:pic>
        <p:nvPicPr>
          <p:cNvPr id="15" name="Imagem 14" descr="Porta de vidro&#10;&#10;Descrição gerada automaticamente com confiança média">
            <a:extLst>
              <a:ext uri="{FF2B5EF4-FFF2-40B4-BE49-F238E27FC236}">
                <a16:creationId xmlns:a16="http://schemas.microsoft.com/office/drawing/2014/main" id="{CB265122-0FC5-8A38-AF62-F3C9BF39A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835" y="1028170"/>
            <a:ext cx="3875991" cy="29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59564-EEE5-C32E-10E3-66150724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D03255F-8215-D8AE-54EA-1397B1387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FEA0178-3AF9-BFEB-7EE3-93522A62A590}"/>
              </a:ext>
            </a:extLst>
          </p:cNvPr>
          <p:cNvSpPr txBox="1"/>
          <p:nvPr/>
        </p:nvSpPr>
        <p:spPr>
          <a:xfrm>
            <a:off x="807671" y="-593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5ª AMOSTRA – URUCUNEMA – 93m2 - R$304.000,00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D44BC2E-BE07-6E63-F5B9-8D42D12EC5F3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CC2A2A7F-D50E-D88C-2573-60935F859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828AFDB8-181B-BC6B-67EB-93CDF9E7521D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214FA947-C14B-E937-EE47-C0121D70F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0E43E81-289E-DE2A-1477-1BE1BC3A4E9B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A6C487BF-33C9-765A-FE52-8C87145FEE72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7130FB3E-CE54-579A-D937-C02612DDB4E7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DD2228F-3FFD-AD6A-3AF3-5174031C7804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3FC275A-0ADE-9799-154A-218EC400EA89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0933EAA-F8E8-8B44-A775-644870C8653F}"/>
                </a:ext>
              </a:extLst>
            </p:cNvPr>
            <p:cNvSpPr txBox="1"/>
            <p:nvPr/>
          </p:nvSpPr>
          <p:spPr>
            <a:xfrm>
              <a:off x="1166199" y="4575575"/>
              <a:ext cx="2751264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 QUARTO 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93m2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162m2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09AA61F-E720-B2BA-0A49-A7224F297233}"/>
                </a:ext>
              </a:extLst>
            </p:cNvPr>
            <p:cNvSpPr txBox="1"/>
            <p:nvPr/>
          </p:nvSpPr>
          <p:spPr>
            <a:xfrm>
              <a:off x="5064925" y="4572545"/>
              <a:ext cx="3174891" cy="1629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COZINHA AMERICANA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BOM ACABAMENTO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CASA NOVA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0F3187E7-10C9-1E6E-04DE-4D59F65B71FE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73C7D677-E092-F5EA-C4A4-69E0D769BBE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3729687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73C7D677-E092-F5EA-C4A4-69E0D769BBE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C4C65CFA-A252-8A1E-8B85-74D314709A9F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3" name="Imagem 2" descr="Cozinha branca com armários brancos&#10;&#10;Descrição gerada automaticamente com confiança média">
            <a:extLst>
              <a:ext uri="{FF2B5EF4-FFF2-40B4-BE49-F238E27FC236}">
                <a16:creationId xmlns:a16="http://schemas.microsoft.com/office/drawing/2014/main" id="{E93DFD07-DCCC-5962-2533-E91E13531B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223" y="792810"/>
            <a:ext cx="2661686" cy="3546497"/>
          </a:xfrm>
          <a:prstGeom prst="rect">
            <a:avLst/>
          </a:prstGeom>
        </p:spPr>
      </p:pic>
      <p:pic>
        <p:nvPicPr>
          <p:cNvPr id="14" name="Imagem 13" descr="Casa com paredes brancas&#10;&#10;Descrição gerada automaticamente com confiança média">
            <a:extLst>
              <a:ext uri="{FF2B5EF4-FFF2-40B4-BE49-F238E27FC236}">
                <a16:creationId xmlns:a16="http://schemas.microsoft.com/office/drawing/2014/main" id="{743D2857-0BE4-60BE-9317-6F2AF99F8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2176" y="784663"/>
            <a:ext cx="2633805" cy="352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EF83-23F4-2FE5-F571-6AA0E8BC8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766591C8-C5FA-879B-55BB-D41DCBF86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58BAF81-7C70-1B90-0A3E-9C8D3D5DD464}"/>
              </a:ext>
            </a:extLst>
          </p:cNvPr>
          <p:cNvSpPr txBox="1"/>
          <p:nvPr/>
        </p:nvSpPr>
        <p:spPr>
          <a:xfrm>
            <a:off x="807671" y="-593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6ª AMOSTRA – URUCUNEMA – 90m2 - R$309.000,00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3B0282-F8D8-A606-E77C-90A7DE213854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B58CB06E-7D65-464D-C019-62546E18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0133CA5B-40B6-6574-1B9A-20B4AAE5ABCB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F5676814-77F4-2E71-30AD-59CD2BED7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431C5D9-1203-C09E-723D-19B51B4752C6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E9748DF-6012-3F4E-0E49-A5D7A6C31567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6F1CBDE-FFF0-D5F0-B723-DA32AED261C7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CDFD8B9F-39F8-2F58-D87C-36442AE68BEB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E18F474-C21C-4B0E-C037-EC9A1FB86C4C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890BE2F-282B-B68E-8E05-DD031B915B72}"/>
                </a:ext>
              </a:extLst>
            </p:cNvPr>
            <p:cNvSpPr txBox="1"/>
            <p:nvPr/>
          </p:nvSpPr>
          <p:spPr>
            <a:xfrm>
              <a:off x="1166199" y="4575575"/>
              <a:ext cx="2751264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 QUARTO 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90m2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180m2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4E31D1C-3BAB-C521-1571-E586CD6A116B}"/>
                </a:ext>
              </a:extLst>
            </p:cNvPr>
            <p:cNvSpPr txBox="1"/>
            <p:nvPr/>
          </p:nvSpPr>
          <p:spPr>
            <a:xfrm>
              <a:off x="5064925" y="4572545"/>
              <a:ext cx="3174891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BOM ACABAMENTO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CASA NOVA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AMPLO TERRENO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CONDOMINIO FECHADO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6DF5C713-AB3F-A83A-2C14-F3E25DFB17BC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3C195B9D-032E-63D6-D6D0-8AF4B41F49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7858862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3C195B9D-032E-63D6-D6D0-8AF4B41F49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D0D99BD5-D3B4-9659-9DD6-912182559223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3" name="Imagem 2" descr="Janela de cozinha&#10;&#10;Descrição gerada automaticamente com confiança média">
            <a:extLst>
              <a:ext uri="{FF2B5EF4-FFF2-40B4-BE49-F238E27FC236}">
                <a16:creationId xmlns:a16="http://schemas.microsoft.com/office/drawing/2014/main" id="{A0199AE1-67BF-8F2F-03F3-C0BC01C43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4326" y="1148984"/>
            <a:ext cx="3154592" cy="2819417"/>
          </a:xfrm>
          <a:prstGeom prst="rect">
            <a:avLst/>
          </a:prstGeom>
        </p:spPr>
      </p:pic>
      <p:pic>
        <p:nvPicPr>
          <p:cNvPr id="14" name="Imagem 13" descr="Casa com jardim&#10;&#10;Descrição gerada automaticamente">
            <a:extLst>
              <a:ext uri="{FF2B5EF4-FFF2-40B4-BE49-F238E27FC236}">
                <a16:creationId xmlns:a16="http://schemas.microsoft.com/office/drawing/2014/main" id="{98D16853-CAC1-E10E-6DFD-30DD25904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4459" y="1256525"/>
            <a:ext cx="4022105" cy="26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F698A-F461-7BFD-3CAF-AA8C0AC9D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D7FCA60D-51D4-64B9-67F3-B87B0109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77F90-8324-3F7A-7807-C8B65FDDB929}"/>
              </a:ext>
            </a:extLst>
          </p:cNvPr>
          <p:cNvSpPr txBox="1"/>
          <p:nvPr/>
        </p:nvSpPr>
        <p:spPr>
          <a:xfrm>
            <a:off x="807671" y="-593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7ª AMOSTRA – URUCUNEMA – 116m2 - R$314.800,00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4275C06-605E-2336-400A-59A421E5167E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49F20EC4-A2C0-C0A7-0E10-D7BD9C26D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CFB494EA-37C3-8CDF-F185-8787E98AA183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B9D0E52E-FB8D-E980-265D-08232C83F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5486EB0D-5CFA-95C9-5143-7259FC3B5C77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CEDF1B67-D99C-5719-A25B-EDA87FD0D1CD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3AB7652B-81C3-CCE2-CF52-78368BF4C0DE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AD54AF4F-C8FE-7B2E-D5D3-9D1DA5469160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3836432-5213-DA16-0F14-74F99721787E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C94186F-9F8D-3E36-6533-E2CEE3727190}"/>
                </a:ext>
              </a:extLst>
            </p:cNvPr>
            <p:cNvSpPr txBox="1"/>
            <p:nvPr/>
          </p:nvSpPr>
          <p:spPr>
            <a:xfrm>
              <a:off x="1166199" y="4575575"/>
              <a:ext cx="2751264" cy="1629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3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116m2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160m2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93C2B4E-6092-5C82-BFEF-8B8A9086E2DD}"/>
                </a:ext>
              </a:extLst>
            </p:cNvPr>
            <p:cNvSpPr txBox="1"/>
            <p:nvPr/>
          </p:nvSpPr>
          <p:spPr>
            <a:xfrm>
              <a:off x="5064925" y="4572545"/>
              <a:ext cx="3174891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FINO ACABAMENTO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CASA NOVA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AMPLO TERRENO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CONDOMINIO FECHADO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50192468-616B-8FA5-BAEE-B4FBC03403F7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00D88AAA-A966-B4CA-48BE-84F5794F23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4815533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00D88AAA-A966-B4CA-48BE-84F5794F23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C52E63B-BE3F-4667-657B-952749771754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4" name="Imagem 3" descr="Prédio com janelas e portas de vidro&#10;&#10;Descrição gerada automaticamente">
            <a:extLst>
              <a:ext uri="{FF2B5EF4-FFF2-40B4-BE49-F238E27FC236}">
                <a16:creationId xmlns:a16="http://schemas.microsoft.com/office/drawing/2014/main" id="{F76C551B-812D-110C-C008-BE1FAB85B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806" y="808022"/>
            <a:ext cx="2534538" cy="3447219"/>
          </a:xfrm>
          <a:prstGeom prst="rect">
            <a:avLst/>
          </a:prstGeom>
        </p:spPr>
      </p:pic>
      <p:pic>
        <p:nvPicPr>
          <p:cNvPr id="15" name="Imagem 14" descr="Uma imagem contendo no interior, cozinha, forno, fogão&#10;&#10;Descrição gerada automaticamente">
            <a:extLst>
              <a:ext uri="{FF2B5EF4-FFF2-40B4-BE49-F238E27FC236}">
                <a16:creationId xmlns:a16="http://schemas.microsoft.com/office/drawing/2014/main" id="{F6928B49-08BF-CC28-0CFD-0522D0889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4229" y="772599"/>
            <a:ext cx="2596443" cy="34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3D3A-231B-B1E9-744B-AD802AAEC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B4CFA2C5-D40C-C695-72B7-21C91C1D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-1"/>
            <a:ext cx="3116636" cy="50632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896A142-827E-5B51-9406-D2E0BFB54AEB}"/>
              </a:ext>
            </a:extLst>
          </p:cNvPr>
          <p:cNvSpPr txBox="1"/>
          <p:nvPr/>
        </p:nvSpPr>
        <p:spPr>
          <a:xfrm>
            <a:off x="807671" y="-593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8ª AMOSTRA – URUCUNEMA – 95m2 - R$315.000,00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D84E8C5-58CA-C73B-95F7-B0E024F7DC82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FCE6A0D9-A690-B337-C047-010DE1BD9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B3863F97-9FCE-5F0A-4126-F4650A6DCC77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BDB2599C-8177-FF8E-8A3D-4A111DF9E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40AA382-0B8B-0E95-A79A-A328D942CF5C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7D40CCD-68F1-22E8-77D6-2488F66149F8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B37A49DA-0E87-1487-BDCF-1D2F7A6272B4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7DB23BF2-DD29-72A4-67F6-68F540F0D6EB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9F334AA-8BD3-79DF-56D3-631B2BA16FF5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26290CC-DFF6-F7B5-BF84-E04FE974EE61}"/>
                </a:ext>
              </a:extLst>
            </p:cNvPr>
            <p:cNvSpPr txBox="1"/>
            <p:nvPr/>
          </p:nvSpPr>
          <p:spPr>
            <a:xfrm>
              <a:off x="1166199" y="4575575"/>
              <a:ext cx="2751264" cy="204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2 SUITES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 QUARTO 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95m2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174m2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CD258BA-0EFB-D795-EDE8-960A45D480E0}"/>
                </a:ext>
              </a:extLst>
            </p:cNvPr>
            <p:cNvSpPr txBox="1"/>
            <p:nvPr/>
          </p:nvSpPr>
          <p:spPr>
            <a:xfrm>
              <a:off x="5064925" y="4572545"/>
              <a:ext cx="3174891" cy="12150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FINO ACABAMENTO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CASA NOVA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67BE0B17-A937-4FA9-0E7E-75E83DFFCC7D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2B151D13-700B-6975-5A2F-0F748365CD0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4943021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2B151D13-700B-6975-5A2F-0F748365CD0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429929D8-A647-E5AC-C0F8-49BEE17222D0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4" name="Imagem 3" descr="Uma imagem contendo no interior, edifício, piso, quarto&#10;&#10;Descrição gerada automaticamente">
            <a:extLst>
              <a:ext uri="{FF2B5EF4-FFF2-40B4-BE49-F238E27FC236}">
                <a16:creationId xmlns:a16="http://schemas.microsoft.com/office/drawing/2014/main" id="{5692EAEE-EB23-D5E2-746A-C3B5D14DE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0354" y="946892"/>
            <a:ext cx="2502680" cy="3243431"/>
          </a:xfrm>
          <a:prstGeom prst="rect">
            <a:avLst/>
          </a:prstGeom>
        </p:spPr>
      </p:pic>
      <p:pic>
        <p:nvPicPr>
          <p:cNvPr id="15" name="Imagem 14" descr="Prédio com portas de vidro&#10;&#10;Descrição gerada automaticamente">
            <a:extLst>
              <a:ext uri="{FF2B5EF4-FFF2-40B4-BE49-F238E27FC236}">
                <a16:creationId xmlns:a16="http://schemas.microsoft.com/office/drawing/2014/main" id="{AF1B087B-4E61-E9DF-C80D-1A779D6879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1831" y="946892"/>
            <a:ext cx="3030321" cy="32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3D6D7-51AC-D7AB-8EE1-DF1C0890A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25B0C972-9A78-257E-9541-92DD10819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33" b="27638"/>
          <a:stretch>
            <a:fillRect/>
          </a:stretch>
        </p:blipFill>
        <p:spPr>
          <a:xfrm>
            <a:off x="0" y="0"/>
            <a:ext cx="3190548" cy="518334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EC87777-5F6C-5209-0650-53EBC3470E21}"/>
              </a:ext>
            </a:extLst>
          </p:cNvPr>
          <p:cNvSpPr txBox="1"/>
          <p:nvPr/>
        </p:nvSpPr>
        <p:spPr>
          <a:xfrm>
            <a:off x="807671" y="-46601"/>
            <a:ext cx="10576658" cy="6063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C2A42"/>
                </a:solidFill>
                <a:latin typeface="Montserrat Extra-Bold"/>
              </a:rPr>
              <a:t>9ª AMOSTRA - AV. BRASILIA - 129m2 – R$325.000,00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41EB0B7-C42B-CFFB-9EED-482C71B3F327}"/>
              </a:ext>
            </a:extLst>
          </p:cNvPr>
          <p:cNvSpPr txBox="1"/>
          <p:nvPr/>
        </p:nvSpPr>
        <p:spPr>
          <a:xfrm>
            <a:off x="9952230" y="4922497"/>
            <a:ext cx="1394449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METRAGEM: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C193047C-469F-3BB6-14D9-A740A799A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934169" y="5338528"/>
            <a:ext cx="2904100" cy="127729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C7DAA77A-E917-2C30-0241-DA3BF7F07EEE}"/>
              </a:ext>
            </a:extLst>
          </p:cNvPr>
          <p:cNvSpPr txBox="1"/>
          <p:nvPr/>
        </p:nvSpPr>
        <p:spPr>
          <a:xfrm>
            <a:off x="9921753" y="5687981"/>
            <a:ext cx="2251701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Montserrat Classic"/>
              </a:rPr>
              <a:t>VALOR M²:  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6427E427-2E03-BBE0-2B17-DC8D33ABC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732572" y="5342085"/>
            <a:ext cx="2904100" cy="12772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8BF8B76-7017-4334-1A89-053D552EFE5E}"/>
              </a:ext>
            </a:extLst>
          </p:cNvPr>
          <p:cNvGrpSpPr/>
          <p:nvPr/>
        </p:nvGrpSpPr>
        <p:grpSpPr>
          <a:xfrm>
            <a:off x="0" y="4596384"/>
            <a:ext cx="12192000" cy="2214459"/>
            <a:chOff x="0" y="3748294"/>
            <a:chExt cx="12192000" cy="310970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D092C758-3FDA-941F-3DB0-6BD4FA51BB37}"/>
                </a:ext>
              </a:extLst>
            </p:cNvPr>
            <p:cNvGrpSpPr/>
            <p:nvPr/>
          </p:nvGrpSpPr>
          <p:grpSpPr>
            <a:xfrm>
              <a:off x="0" y="3748294"/>
              <a:ext cx="12192000" cy="3109706"/>
              <a:chOff x="0" y="0"/>
              <a:chExt cx="3034910" cy="6985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0A25C585-EAF5-AE6D-2180-F8EEA48BCFE5}"/>
                  </a:ext>
                </a:extLst>
              </p:cNvPr>
              <p:cNvSpPr/>
              <p:nvPr/>
            </p:nvSpPr>
            <p:spPr>
              <a:xfrm>
                <a:off x="0" y="0"/>
                <a:ext cx="30349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034910" h="698500">
                    <a:moveTo>
                      <a:pt x="3034910" y="349250"/>
                    </a:moveTo>
                    <a:lnTo>
                      <a:pt x="283171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2831710" y="0"/>
                    </a:lnTo>
                    <a:lnTo>
                      <a:pt x="3034910" y="349250"/>
                    </a:lnTo>
                    <a:close/>
                  </a:path>
                </a:pathLst>
              </a:custGeom>
              <a:solidFill>
                <a:srgbClr val="1C2A42"/>
              </a:solidFill>
            </p:spPr>
            <p:txBody>
              <a:bodyPr/>
              <a:lstStyle/>
              <a:p>
                <a:endParaRPr lang="pt-BR" sz="1200" dirty="0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229BE6DA-F092-750C-8A3B-796BBB0E3460}"/>
                  </a:ext>
                </a:extLst>
              </p:cNvPr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47"/>
                  </a:lnSpc>
                </a:pPr>
                <a:endParaRPr sz="120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9A9156B-D853-40F7-24BA-A301B447FD4F}"/>
                </a:ext>
              </a:extLst>
            </p:cNvPr>
            <p:cNvSpPr txBox="1"/>
            <p:nvPr/>
          </p:nvSpPr>
          <p:spPr>
            <a:xfrm>
              <a:off x="1317286" y="3987002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DESCRIÇÕES: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6AAE5AD-6397-7193-C8E9-E69C97655722}"/>
                </a:ext>
              </a:extLst>
            </p:cNvPr>
            <p:cNvSpPr txBox="1"/>
            <p:nvPr/>
          </p:nvSpPr>
          <p:spPr>
            <a:xfrm>
              <a:off x="1166199" y="4575575"/>
              <a:ext cx="2541313" cy="1629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3 SUITES 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129m2 AREA CONSTRUIDA</a:t>
              </a: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175m2 AREA TOTAL</a:t>
              </a:r>
            </a:p>
            <a:p>
              <a:pPr>
                <a:lnSpc>
                  <a:spcPts val="2333"/>
                </a:lnSpc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D378F17-BB34-9208-4758-A054B1DFE299}"/>
                </a:ext>
              </a:extLst>
            </p:cNvPr>
            <p:cNvSpPr txBox="1"/>
            <p:nvPr/>
          </p:nvSpPr>
          <p:spPr>
            <a:xfrm>
              <a:off x="5064926" y="4572545"/>
              <a:ext cx="2966720" cy="1629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AREA EXTERNA MAIOR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FINO ACABAMENTO</a:t>
              </a:r>
            </a:p>
            <a:p>
              <a:pPr marL="285750" indent="-285750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  <a:p>
              <a:pPr marL="228611" indent="-228611">
                <a:lnSpc>
                  <a:spcPts val="2333"/>
                </a:lnSpc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FFFFFF"/>
                </a:solidFill>
                <a:latin typeface="Montserrat Classic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D3357FEF-F13C-BBD7-E0BF-22E020E79B2C}"/>
                </a:ext>
              </a:extLst>
            </p:cNvPr>
            <p:cNvSpPr txBox="1"/>
            <p:nvPr/>
          </p:nvSpPr>
          <p:spPr>
            <a:xfrm>
              <a:off x="9106909" y="3843689"/>
              <a:ext cx="1643895" cy="280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ontserrat Classic"/>
                </a:rPr>
                <a:t>VALOR DE PEDIDA</a:t>
              </a:r>
              <a:r>
                <a:rPr lang="en-US" sz="1600" dirty="0">
                  <a:solidFill>
                    <a:srgbClr val="FFFFFF"/>
                  </a:solidFill>
                  <a:latin typeface="Montserrat Classic"/>
                </a:rPr>
                <a:t>:  </a:t>
              </a:r>
            </a:p>
          </p:txBody>
        </p:sp>
        <p:graphicFrame>
          <p:nvGraphicFramePr>
            <p:cNvPr id="37" name="Objeto 36">
              <a:extLst>
                <a:ext uri="{FF2B5EF4-FFF2-40B4-BE49-F238E27FC236}">
                  <a16:creationId xmlns:a16="http://schemas.microsoft.com/office/drawing/2014/main" id="{40C9DB55-C6D7-DC08-9572-EBD4720DED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2111649"/>
                </p:ext>
              </p:extLst>
            </p:nvPr>
          </p:nvGraphicFramePr>
          <p:xfrm>
            <a:off x="8653378" y="4332724"/>
            <a:ext cx="2628789" cy="2311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anilha" r:id="rId7" imgW="1892300" imgH="1308100" progId="Excel.Sheet.12">
                    <p:embed/>
                  </p:oleObj>
                </mc:Choice>
                <mc:Fallback>
                  <p:oleObj name="Planilha" r:id="rId7" imgW="1892300" imgH="1308100" progId="Excel.Sheet.12">
                    <p:embed/>
                    <p:pic>
                      <p:nvPicPr>
                        <p:cNvPr id="37" name="Objeto 36">
                          <a:extLst>
                            <a:ext uri="{FF2B5EF4-FFF2-40B4-BE49-F238E27FC236}">
                              <a16:creationId xmlns:a16="http://schemas.microsoft.com/office/drawing/2014/main" id="{40C9DB55-C6D7-DC08-9572-EBD4720DEDD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53378" y="4332724"/>
                          <a:ext cx="2628789" cy="2311153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9073068D-B763-F448-835F-6D20C81513A8}"/>
                </a:ext>
              </a:extLst>
            </p:cNvPr>
            <p:cNvSpPr txBox="1"/>
            <p:nvPr/>
          </p:nvSpPr>
          <p:spPr>
            <a:xfrm>
              <a:off x="5259255" y="3914078"/>
              <a:ext cx="2238226" cy="275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CARACTERISTICAS:</a:t>
              </a:r>
              <a:r>
                <a:rPr lang="en-US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 </a:t>
              </a:r>
              <a:endParaRPr lang="en-US" sz="1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/>
              </a:endParaRPr>
            </a:p>
          </p:txBody>
        </p:sp>
      </p:grpSp>
      <p:pic>
        <p:nvPicPr>
          <p:cNvPr id="4" name="Imagem 3" descr="Prédio com janelas de vidro&#10;&#10;Descrição gerada automaticamente">
            <a:extLst>
              <a:ext uri="{FF2B5EF4-FFF2-40B4-BE49-F238E27FC236}">
                <a16:creationId xmlns:a16="http://schemas.microsoft.com/office/drawing/2014/main" id="{DED3C4B3-9247-9D02-68D4-5946F017E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143" y="843839"/>
            <a:ext cx="5433714" cy="3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E5A78-F23F-BEBE-14D4-8175174D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PERMITA QUE ME APRESENTE...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8E963E-0611-9BC0-F0CD-FB445A6132EA}"/>
              </a:ext>
            </a:extLst>
          </p:cNvPr>
          <p:cNvSpPr txBox="1"/>
          <p:nvPr/>
        </p:nvSpPr>
        <p:spPr>
          <a:xfrm>
            <a:off x="508001" y="2158671"/>
            <a:ext cx="5067300" cy="433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Sou </a:t>
            </a:r>
            <a:r>
              <a:rPr lang="en-US" sz="1600" dirty="0" err="1"/>
              <a:t>paulistana</a:t>
            </a:r>
            <a:r>
              <a:rPr lang="en-US" sz="1600" dirty="0"/>
              <a:t>, e </a:t>
            </a:r>
            <a:r>
              <a:rPr lang="en-US" sz="1600" dirty="0" err="1"/>
              <a:t>minha</a:t>
            </a:r>
            <a:r>
              <a:rPr lang="en-US" sz="1600" dirty="0"/>
              <a:t> </a:t>
            </a:r>
            <a:r>
              <a:rPr lang="en-US" sz="1600" dirty="0" err="1"/>
              <a:t>trajetória</a:t>
            </a:r>
            <a:r>
              <a:rPr lang="en-US" sz="1600" dirty="0"/>
              <a:t> de </a:t>
            </a:r>
            <a:r>
              <a:rPr lang="en-US" sz="1600" dirty="0" err="1"/>
              <a:t>mais</a:t>
            </a:r>
            <a:r>
              <a:rPr lang="en-US" sz="1600" dirty="0"/>
              <a:t> de 20 </a:t>
            </a:r>
            <a:r>
              <a:rPr lang="en-US" sz="1600" dirty="0" err="1"/>
              <a:t>anos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Europa </a:t>
            </a:r>
            <a:r>
              <a:rPr lang="en-US" sz="1600" dirty="0" err="1"/>
              <a:t>inclui</a:t>
            </a:r>
            <a:r>
              <a:rPr lang="en-US" sz="1600" dirty="0"/>
              <a:t> </a:t>
            </a:r>
            <a:r>
              <a:rPr lang="en-US" sz="1600" dirty="0" err="1"/>
              <a:t>experiências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hotelaria</a:t>
            </a:r>
            <a:r>
              <a:rPr lang="en-US" sz="1600" dirty="0"/>
              <a:t>, </a:t>
            </a:r>
            <a:r>
              <a:rPr lang="en-US" sz="1600" dirty="0" err="1"/>
              <a:t>arte</a:t>
            </a:r>
            <a:r>
              <a:rPr lang="en-US" sz="1600" dirty="0"/>
              <a:t> e </a:t>
            </a:r>
            <a:r>
              <a:rPr lang="en-US" sz="1600" dirty="0" err="1"/>
              <a:t>organização</a:t>
            </a:r>
            <a:r>
              <a:rPr lang="en-US" sz="1600" dirty="0"/>
              <a:t> de </a:t>
            </a:r>
            <a:r>
              <a:rPr lang="en-US" sz="1600" dirty="0" err="1"/>
              <a:t>eventos</a:t>
            </a:r>
            <a:r>
              <a:rPr lang="en-US" sz="16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Sempre </a:t>
            </a:r>
            <a:r>
              <a:rPr lang="en-US" sz="1600" dirty="0" err="1"/>
              <a:t>tive</a:t>
            </a:r>
            <a:r>
              <a:rPr lang="en-US" sz="1600" dirty="0"/>
              <a:t> o </a:t>
            </a:r>
            <a:r>
              <a:rPr lang="en-US" sz="1600" dirty="0" err="1"/>
              <a:t>empreendedorismo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parte</a:t>
            </a:r>
            <a:r>
              <a:rPr lang="en-US" sz="1600" dirty="0"/>
              <a:t> do meu DNA, </a:t>
            </a:r>
            <a:r>
              <a:rPr lang="en-US" sz="1600" dirty="0" err="1"/>
              <a:t>aproveitando</a:t>
            </a:r>
            <a:r>
              <a:rPr lang="en-US" sz="1600" dirty="0"/>
              <a:t> </a:t>
            </a:r>
            <a:r>
              <a:rPr lang="en-US" sz="1600" dirty="0" err="1"/>
              <a:t>cada</a:t>
            </a:r>
            <a:r>
              <a:rPr lang="en-US" sz="1600" dirty="0"/>
              <a:t> nova </a:t>
            </a:r>
            <a:r>
              <a:rPr lang="en-US" sz="1600" dirty="0" err="1"/>
              <a:t>vivência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uma</a:t>
            </a:r>
            <a:r>
              <a:rPr lang="en-US" sz="1600" dirty="0"/>
              <a:t> </a:t>
            </a:r>
            <a:r>
              <a:rPr lang="en-US" sz="1600" dirty="0" err="1"/>
              <a:t>oportunidade</a:t>
            </a:r>
            <a:r>
              <a:rPr lang="en-US" sz="1600" dirty="0"/>
              <a:t> de </a:t>
            </a:r>
            <a:r>
              <a:rPr lang="en-US" sz="1600" dirty="0" err="1"/>
              <a:t>crescimento</a:t>
            </a:r>
            <a:r>
              <a:rPr lang="en-US" sz="16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Ao </a:t>
            </a:r>
            <a:r>
              <a:rPr lang="en-US" sz="1600" dirty="0" err="1"/>
              <a:t>retornar</a:t>
            </a:r>
            <a:r>
              <a:rPr lang="en-US" sz="1600" dirty="0"/>
              <a:t> </a:t>
            </a:r>
            <a:r>
              <a:rPr lang="en-US" sz="1600" dirty="0" err="1"/>
              <a:t>ao</a:t>
            </a:r>
            <a:r>
              <a:rPr lang="en-US" sz="1600" dirty="0"/>
              <a:t> </a:t>
            </a:r>
            <a:r>
              <a:rPr lang="en-US" sz="1600" dirty="0" err="1"/>
              <a:t>Brasil</a:t>
            </a:r>
            <a:r>
              <a:rPr lang="en-US" sz="1600" dirty="0"/>
              <a:t>, </a:t>
            </a:r>
            <a:r>
              <a:rPr lang="en-US" sz="1600" dirty="0" err="1"/>
              <a:t>encontrei</a:t>
            </a:r>
            <a:r>
              <a:rPr lang="en-US" sz="1600" dirty="0"/>
              <a:t> no mercado </a:t>
            </a:r>
            <a:r>
              <a:rPr lang="en-US" sz="1600" dirty="0" err="1"/>
              <a:t>imobiliário</a:t>
            </a:r>
            <a:r>
              <a:rPr lang="en-US" sz="1600" dirty="0"/>
              <a:t>, </a:t>
            </a:r>
            <a:r>
              <a:rPr lang="en-US" sz="1600" dirty="0" err="1"/>
              <a:t>especialmente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Remax</a:t>
            </a:r>
            <a:r>
              <a:rPr lang="en-US" sz="1600" dirty="0"/>
              <a:t>, um </a:t>
            </a:r>
            <a:r>
              <a:rPr lang="en-US" sz="1600" dirty="0" err="1"/>
              <a:t>propósito</a:t>
            </a:r>
            <a:r>
              <a:rPr lang="en-US" sz="1600" dirty="0"/>
              <a:t> </a:t>
            </a:r>
            <a:r>
              <a:rPr lang="en-US" sz="1600" dirty="0" err="1"/>
              <a:t>alinhado</a:t>
            </a:r>
            <a:r>
              <a:rPr lang="en-US" sz="1600" dirty="0"/>
              <a:t> </a:t>
            </a:r>
            <a:r>
              <a:rPr lang="en-US" sz="1600" dirty="0" err="1"/>
              <a:t>aos</a:t>
            </a:r>
            <a:r>
              <a:rPr lang="en-US" sz="1600" dirty="0"/>
              <a:t> meus </a:t>
            </a:r>
            <a:r>
              <a:rPr lang="en-US" sz="1600" dirty="0" err="1"/>
              <a:t>valores</a:t>
            </a:r>
            <a:r>
              <a:rPr lang="en-US" sz="1600" dirty="0"/>
              <a:t>: </a:t>
            </a:r>
            <a:r>
              <a:rPr lang="en-US" sz="1600" dirty="0" err="1"/>
              <a:t>ajudar</a:t>
            </a:r>
            <a:r>
              <a:rPr lang="en-US" sz="1600" dirty="0"/>
              <a:t> a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sonhos</a:t>
            </a:r>
            <a:r>
              <a:rPr lang="en-US" sz="1600" dirty="0"/>
              <a:t> e </a:t>
            </a:r>
            <a:r>
              <a:rPr lang="en-US" sz="1600" dirty="0" err="1"/>
              <a:t>fazer</a:t>
            </a:r>
            <a:r>
              <a:rPr lang="en-US" sz="1600" dirty="0"/>
              <a:t> </a:t>
            </a:r>
            <a:r>
              <a:rPr lang="en-US" sz="1600" dirty="0" err="1"/>
              <a:t>parte</a:t>
            </a:r>
            <a:r>
              <a:rPr lang="en-US" sz="1600" dirty="0"/>
              <a:t> de </a:t>
            </a:r>
            <a:r>
              <a:rPr lang="en-US" sz="1600" dirty="0" err="1"/>
              <a:t>histórias</a:t>
            </a:r>
            <a:r>
              <a:rPr lang="en-US" sz="1600" dirty="0"/>
              <a:t> </a:t>
            </a:r>
            <a:r>
              <a:rPr lang="en-US" sz="1600" dirty="0" err="1"/>
              <a:t>únicas</a:t>
            </a:r>
            <a:r>
              <a:rPr lang="en-US" sz="16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Acredito</a:t>
            </a:r>
            <a:r>
              <a:rPr lang="en-US" sz="1600" dirty="0"/>
              <a:t> que o </a:t>
            </a:r>
            <a:r>
              <a:rPr lang="en-US" sz="1600" dirty="0" err="1"/>
              <a:t>setor</a:t>
            </a:r>
            <a:r>
              <a:rPr lang="en-US" sz="1600" dirty="0"/>
              <a:t> </a:t>
            </a:r>
            <a:r>
              <a:rPr lang="en-US" sz="1600" dirty="0" err="1"/>
              <a:t>vai</a:t>
            </a:r>
            <a:r>
              <a:rPr lang="en-US" sz="1600" dirty="0"/>
              <a:t> </a:t>
            </a:r>
            <a:r>
              <a:rPr lang="en-US" sz="1600" dirty="0" err="1"/>
              <a:t>além</a:t>
            </a:r>
            <a:r>
              <a:rPr lang="en-US" sz="1600" dirty="0"/>
              <a:t> da </a:t>
            </a:r>
            <a:r>
              <a:rPr lang="en-US" sz="1600" dirty="0" err="1"/>
              <a:t>compra</a:t>
            </a:r>
            <a:r>
              <a:rPr lang="en-US" sz="1600" dirty="0"/>
              <a:t> e </a:t>
            </a:r>
            <a:r>
              <a:rPr lang="en-US" sz="1600" dirty="0" err="1"/>
              <a:t>venda</a:t>
            </a:r>
            <a:r>
              <a:rPr lang="en-US" sz="1600" dirty="0"/>
              <a:t> de </a:t>
            </a:r>
            <a:r>
              <a:rPr lang="en-US" sz="1600" dirty="0" err="1"/>
              <a:t>imóveis</a:t>
            </a:r>
            <a:r>
              <a:rPr lang="en-US" sz="1600" dirty="0"/>
              <a:t> – </a:t>
            </a:r>
            <a:r>
              <a:rPr lang="en-US" sz="1600" dirty="0" err="1"/>
              <a:t>é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entender</a:t>
            </a:r>
            <a:r>
              <a:rPr lang="en-US" sz="1600" dirty="0"/>
              <a:t> o que </a:t>
            </a:r>
            <a:r>
              <a:rPr lang="en-US" sz="1600" dirty="0" err="1"/>
              <a:t>é</a:t>
            </a:r>
            <a:r>
              <a:rPr lang="en-US" sz="1600" dirty="0"/>
              <a:t> </a:t>
            </a:r>
            <a:r>
              <a:rPr lang="en-US" sz="1600" dirty="0" err="1"/>
              <a:t>essencial</a:t>
            </a:r>
            <a:r>
              <a:rPr lang="en-US" sz="1600" dirty="0"/>
              <a:t> para </a:t>
            </a:r>
            <a:r>
              <a:rPr lang="en-US" sz="1600" dirty="0" err="1"/>
              <a:t>cada</a:t>
            </a:r>
            <a:r>
              <a:rPr lang="en-US" sz="1600" dirty="0"/>
              <a:t> </a:t>
            </a:r>
            <a:r>
              <a:rPr lang="en-US" sz="1600" dirty="0" err="1"/>
              <a:t>pessoa</a:t>
            </a:r>
            <a:r>
              <a:rPr lang="en-US" sz="1600" dirty="0"/>
              <a:t>, o que me </a:t>
            </a:r>
            <a:r>
              <a:rPr lang="en-US" sz="1600" dirty="0" err="1"/>
              <a:t>motiva</a:t>
            </a:r>
            <a:r>
              <a:rPr lang="en-US" sz="1600" dirty="0"/>
              <a:t> </a:t>
            </a:r>
            <a:r>
              <a:rPr lang="en-US" sz="1600" dirty="0" err="1"/>
              <a:t>diariamente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Imagem 2" descr="Mulher com camisa branca&#10;&#10;Descrição gerada automaticamente">
            <a:extLst>
              <a:ext uri="{FF2B5EF4-FFF2-40B4-BE49-F238E27FC236}">
                <a16:creationId xmlns:a16="http://schemas.microsoft.com/office/drawing/2014/main" id="{0475D4CD-2342-5099-5D85-CF2311FA9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8250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10217" y="-1486786"/>
            <a:ext cx="7290019" cy="6312828"/>
            <a:chOff x="89526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89526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1C2A42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46065" y="2069982"/>
            <a:ext cx="7290019" cy="631282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E11B22"/>
            </a:solidFill>
          </p:spPr>
          <p:txBody>
            <a:bodyPr/>
            <a:lstStyle/>
            <a:p>
              <a:endParaRPr lang="pt-BR"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233" t="27638"/>
          <a:stretch>
            <a:fillRect/>
          </a:stretch>
        </p:blipFill>
        <p:spPr>
          <a:xfrm rot="-5400000" flipH="1" flipV="1">
            <a:off x="8704852" y="-493486"/>
            <a:ext cx="1483977" cy="24709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233" b="27638"/>
          <a:stretch>
            <a:fillRect/>
          </a:stretch>
        </p:blipFill>
        <p:spPr>
          <a:xfrm>
            <a:off x="0" y="4641923"/>
            <a:ext cx="1308761" cy="217920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125332" y="582424"/>
            <a:ext cx="3941335" cy="622961"/>
            <a:chOff x="0" y="0"/>
            <a:chExt cx="4419255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19255" cy="698500"/>
            </a:xfrm>
            <a:custGeom>
              <a:avLst/>
              <a:gdLst/>
              <a:ahLst/>
              <a:cxnLst/>
              <a:rect l="l" t="t" r="r" b="b"/>
              <a:pathLst>
                <a:path w="4419255" h="698500">
                  <a:moveTo>
                    <a:pt x="4419255" y="349250"/>
                  </a:moveTo>
                  <a:lnTo>
                    <a:pt x="421605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216055" y="0"/>
                  </a:lnTo>
                  <a:lnTo>
                    <a:pt x="4419255" y="349250"/>
                  </a:lnTo>
                  <a:close/>
                </a:path>
              </a:pathLst>
            </a:custGeom>
            <a:solidFill>
              <a:srgbClr val="1C2A42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67532" y="674471"/>
            <a:ext cx="3256934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333" dirty="0">
                <a:solidFill>
                  <a:srgbClr val="FFFFFF"/>
                </a:solidFill>
                <a:latin typeface="Montserrat Extra-Bold"/>
              </a:rPr>
              <a:t>RESUMO ACM</a:t>
            </a:r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438567"/>
              </p:ext>
            </p:extLst>
          </p:nvPr>
        </p:nvGraphicFramePr>
        <p:xfrm>
          <a:off x="328613" y="1373188"/>
          <a:ext cx="1153477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anilha" r:id="rId4" imgW="7924800" imgH="2781300" progId="Excel.Sheet.12">
                  <p:embed/>
                </p:oleObj>
              </mc:Choice>
              <mc:Fallback>
                <p:oleObj name="Planilha" r:id="rId4" imgW="7924800" imgH="2781300" progId="Excel.Sheet.12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613" y="1373188"/>
                        <a:ext cx="11534775" cy="411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2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2F596B-E9FB-D8C2-028F-BAB0A3C3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Etapa 1</a:t>
            </a:r>
          </a:p>
        </p:txBody>
      </p:sp>
      <p:pic>
        <p:nvPicPr>
          <p:cNvPr id="8" name="Imagem 7" descr="Balão de ar quente no ar e mulher ao lado de homem&#10;&#10;Descrição gerada automaticamente com confiança baixa">
            <a:extLst>
              <a:ext uri="{FF2B5EF4-FFF2-40B4-BE49-F238E27FC236}">
                <a16:creationId xmlns:a16="http://schemas.microsoft.com/office/drawing/2014/main" id="{D2739ED1-99FF-9FAF-5327-53340881A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541" r="15708" b="-2"/>
          <a:stretch/>
        </p:blipFill>
        <p:spPr>
          <a:xfrm>
            <a:off x="20" y="10"/>
            <a:ext cx="3003103" cy="391288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Imagem 13" descr="Teclado de computador&#10;&#10;Descrição gerada automaticamente">
            <a:extLst>
              <a:ext uri="{FF2B5EF4-FFF2-40B4-BE49-F238E27FC236}">
                <a16:creationId xmlns:a16="http://schemas.microsoft.com/office/drawing/2014/main" id="{530A4B0C-8281-A160-B80C-5BF52B844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538" r="13146" b="-5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Imagem 11" descr="Placa vermelh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DFC766EB-D359-BA89-B58D-7BEAA0FA5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6412" r="3" b="1086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Imagem 4" descr="Pessoas na frente de um laptop&#10;&#10;Descrição gerada automaticamente">
            <a:extLst>
              <a:ext uri="{FF2B5EF4-FFF2-40B4-BE49-F238E27FC236}">
                <a16:creationId xmlns:a16="http://schemas.microsoft.com/office/drawing/2014/main" id="{66C78675-2575-935B-D0FC-85DCAD50B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64" r="1879" b="2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Imagem 6" descr="Homem segurando computador portátil&#10;&#10;Descrição gerada automaticamente">
            <a:extLst>
              <a:ext uri="{FF2B5EF4-FFF2-40B4-BE49-F238E27FC236}">
                <a16:creationId xmlns:a16="http://schemas.microsoft.com/office/drawing/2014/main" id="{1518E439-B2AF-224E-9829-4EAC9AD41A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3" b="1810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69EAED-CD8B-13D8-0383-8E3A8F6AB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Visita técnica do Imóvel.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Analise da documentação do imóvel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Reconhecimento detalhado e inspeção do Imóvel.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Lista de reparos se necessário.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Conferir medições do imóvel se necessário.</a:t>
            </a:r>
          </a:p>
          <a:p>
            <a:pPr marL="0" indent="0">
              <a:buNone/>
            </a:pPr>
            <a:endParaRPr lang="pt-BR" sz="1800" b="1" dirty="0"/>
          </a:p>
          <a:p>
            <a:pPr marL="0" indent="0">
              <a:buNone/>
            </a:pPr>
            <a:r>
              <a:rPr lang="pt-BR" sz="1800" b="1" dirty="0" err="1"/>
              <a:t>f</a:t>
            </a:r>
            <a:r>
              <a:rPr lang="pt-BR" sz="1800" b="1" dirty="0"/>
              <a:t>) </a:t>
            </a:r>
            <a:r>
              <a:rPr lang="pt-BR" sz="1800" dirty="0"/>
              <a:t>Estudo de mercado do </a:t>
            </a:r>
            <a:r>
              <a:rPr lang="pt-BR" sz="1800" dirty="0" err="1"/>
              <a:t>imovel</a:t>
            </a:r>
            <a:endParaRPr lang="pt-BR" sz="1800" dirty="0"/>
          </a:p>
          <a:p>
            <a:pPr marL="0" indent="0">
              <a:buNone/>
            </a:pPr>
            <a:r>
              <a:rPr lang="pt-BR" sz="1800" b="1" dirty="0" err="1"/>
              <a:t>g</a:t>
            </a:r>
            <a:r>
              <a:rPr lang="pt-BR" sz="1800" b="1" dirty="0"/>
              <a:t>) </a:t>
            </a:r>
            <a:r>
              <a:rPr lang="pt-BR" sz="1800" dirty="0"/>
              <a:t>Definição do preço</a:t>
            </a:r>
          </a:p>
        </p:txBody>
      </p:sp>
    </p:spTree>
    <p:extLst>
      <p:ext uri="{BB962C8B-B14F-4D97-AF65-F5344CB8AC3E}">
        <p14:creationId xmlns:p14="http://schemas.microsoft.com/office/powerpoint/2010/main" val="2576978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94B605-F92A-4318-2501-C98C12B7D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863757-D333-B289-AAFB-2D20566F5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3"/>
            <a:ext cx="4282983" cy="896832"/>
          </a:xfrm>
        </p:spPr>
        <p:txBody>
          <a:bodyPr anchor="b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/>
              <a:t>Etapa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1A98F4-9491-3D38-9F82-7DD540DA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08" y="1944913"/>
            <a:ext cx="5226258" cy="34616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r>
              <a:rPr lang="pt-BR" sz="2000" b="1" dirty="0"/>
              <a:t>a) </a:t>
            </a:r>
            <a:r>
              <a:rPr lang="pt-BR" sz="2000" dirty="0"/>
              <a:t>Colocação da placa personalizada de </a:t>
            </a:r>
            <a:r>
              <a:rPr lang="pt-BR" sz="2000" b="1" dirty="0"/>
              <a:t>VENDE </a:t>
            </a:r>
            <a:r>
              <a:rPr lang="pt-BR" sz="2000" dirty="0"/>
              <a:t>no </a:t>
            </a:r>
            <a:r>
              <a:rPr lang="pt-BR" sz="2000" dirty="0" err="1"/>
              <a:t>imovel</a:t>
            </a:r>
            <a:endParaRPr lang="pt-BR" sz="2000" dirty="0"/>
          </a:p>
          <a:p>
            <a:pPr marL="0" indent="0">
              <a:buNone/>
            </a:pPr>
            <a:r>
              <a:rPr lang="pt-BR" sz="2000" b="1" dirty="0" err="1"/>
              <a:t>b</a:t>
            </a:r>
            <a:r>
              <a:rPr lang="pt-BR" sz="2000" b="1" dirty="0"/>
              <a:t>) </a:t>
            </a:r>
            <a:r>
              <a:rPr lang="pt-BR" sz="2000" dirty="0"/>
              <a:t>Fotos profissionais e tratamento das imagens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b="1" dirty="0" err="1"/>
              <a:t>c</a:t>
            </a:r>
            <a:r>
              <a:rPr lang="pt-BR" sz="2000" b="1" dirty="0"/>
              <a:t>) </a:t>
            </a:r>
            <a:r>
              <a:rPr lang="pt-BR" sz="2000" dirty="0"/>
              <a:t>Captação de vídeo profissional e edição</a:t>
            </a:r>
          </a:p>
          <a:p>
            <a:pPr marL="0" indent="0">
              <a:buNone/>
            </a:pPr>
            <a:r>
              <a:rPr lang="pt-BR" sz="2000" b="1" dirty="0" err="1"/>
              <a:t>d</a:t>
            </a:r>
            <a:r>
              <a:rPr lang="pt-BR" sz="2000" b="1" dirty="0"/>
              <a:t>) </a:t>
            </a:r>
            <a:r>
              <a:rPr lang="pt-BR" sz="2000" dirty="0"/>
              <a:t>Elaboração da discrição detalhada do imóvel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2A927DD-1EF5-67D8-BCB8-3DC994E60F0A}"/>
              </a:ext>
            </a:extLst>
          </p:cNvPr>
          <p:cNvGrpSpPr/>
          <p:nvPr/>
        </p:nvGrpSpPr>
        <p:grpSpPr>
          <a:xfrm>
            <a:off x="5065005" y="52514"/>
            <a:ext cx="6711187" cy="6135360"/>
            <a:chOff x="4923392" y="1"/>
            <a:chExt cx="7268544" cy="6858150"/>
          </a:xfrm>
        </p:grpSpPr>
        <p:grpSp>
          <p:nvGrpSpPr>
            <p:cNvPr id="5" name="object 2">
              <a:extLst>
                <a:ext uri="{FF2B5EF4-FFF2-40B4-BE49-F238E27FC236}">
                  <a16:creationId xmlns:a16="http://schemas.microsoft.com/office/drawing/2014/main" id="{706013A9-E1B9-DA3A-EF2F-40263D168D56}"/>
                </a:ext>
              </a:extLst>
            </p:cNvPr>
            <p:cNvGrpSpPr/>
            <p:nvPr/>
          </p:nvGrpSpPr>
          <p:grpSpPr>
            <a:xfrm>
              <a:off x="5729798" y="1"/>
              <a:ext cx="6462138" cy="6858150"/>
              <a:chOff x="7739989" y="0"/>
              <a:chExt cx="7740574" cy="11052416"/>
            </a:xfrm>
          </p:grpSpPr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4ABD5412-15F9-5C56-A91D-A1240FA006ED}"/>
                  </a:ext>
                </a:extLst>
              </p:cNvPr>
              <p:cNvSpPr/>
              <p:nvPr/>
            </p:nvSpPr>
            <p:spPr>
              <a:xfrm>
                <a:off x="7739989" y="0"/>
                <a:ext cx="7740015" cy="11052175"/>
              </a:xfrm>
              <a:custGeom>
                <a:avLst/>
                <a:gdLst/>
                <a:ahLst/>
                <a:cxnLst/>
                <a:rect l="l" t="t" r="r" b="b"/>
                <a:pathLst>
                  <a:path w="7740015" h="11052175">
                    <a:moveTo>
                      <a:pt x="7740002" y="0"/>
                    </a:moveTo>
                    <a:lnTo>
                      <a:pt x="0" y="0"/>
                    </a:lnTo>
                    <a:lnTo>
                      <a:pt x="0" y="11051997"/>
                    </a:lnTo>
                    <a:lnTo>
                      <a:pt x="7740002" y="11051997"/>
                    </a:lnTo>
                    <a:lnTo>
                      <a:pt x="7740002" y="0"/>
                    </a:lnTo>
                    <a:close/>
                  </a:path>
                </a:pathLst>
              </a:custGeom>
              <a:solidFill>
                <a:srgbClr val="004D9A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C3867F5C-53EA-A08B-6F6C-461AF5AADABF}"/>
                  </a:ext>
                </a:extLst>
              </p:cNvPr>
              <p:cNvSpPr/>
              <p:nvPr/>
            </p:nvSpPr>
            <p:spPr>
              <a:xfrm>
                <a:off x="9144533" y="4643996"/>
                <a:ext cx="633603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336030" h="6408420">
                    <a:moveTo>
                      <a:pt x="1151470" y="0"/>
                    </a:moveTo>
                    <a:lnTo>
                      <a:pt x="719467" y="71996"/>
                    </a:lnTo>
                    <a:lnTo>
                      <a:pt x="683475" y="640803"/>
                    </a:lnTo>
                    <a:lnTo>
                      <a:pt x="0" y="6408002"/>
                    </a:lnTo>
                    <a:lnTo>
                      <a:pt x="6335496" y="6408002"/>
                    </a:lnTo>
                    <a:lnTo>
                      <a:pt x="6335496" y="2937459"/>
                    </a:lnTo>
                    <a:lnTo>
                      <a:pt x="1475473" y="367195"/>
                    </a:lnTo>
                    <a:lnTo>
                      <a:pt x="115147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A8CDCA4D-7EB9-C2C3-F164-EC70446E96CE}"/>
                </a:ext>
              </a:extLst>
            </p:cNvPr>
            <p:cNvSpPr/>
            <p:nvPr/>
          </p:nvSpPr>
          <p:spPr>
            <a:xfrm>
              <a:off x="4923392" y="31383"/>
              <a:ext cx="4845385" cy="43513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78A57C9F-82EC-A4DA-96E1-21338B02B4F3}"/>
                </a:ext>
              </a:extLst>
            </p:cNvPr>
            <p:cNvSpPr txBox="1"/>
            <p:nvPr/>
          </p:nvSpPr>
          <p:spPr>
            <a:xfrm>
              <a:off x="7257662" y="4149969"/>
              <a:ext cx="3799544" cy="26057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 defTabSz="704088">
                <a:lnSpc>
                  <a:spcPts val="1432"/>
                </a:lnSpc>
                <a:spcBef>
                  <a:spcPts val="77"/>
                </a:spcBef>
              </a:pPr>
              <a:r>
                <a:rPr sz="1232" b="1" kern="1200" spc="69" dirty="0" err="1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Você</a:t>
              </a:r>
              <a:r>
                <a:rPr sz="1232" b="1" kern="1200" spc="69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232" b="1" kern="1200" spc="39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sabe </a:t>
              </a:r>
              <a:r>
                <a:rPr sz="1232" b="1" kern="1200" spc="65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da </a:t>
              </a:r>
              <a:r>
                <a:rPr sz="1232" b="1" kern="1200" spc="58" dirty="0" err="1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importância</a:t>
              </a:r>
              <a:r>
                <a:rPr sz="1232" b="1" kern="1200" spc="15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232" b="1" kern="1200" spc="73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da</a:t>
              </a:r>
              <a:endParaRPr sz="1232" kern="1200" dirty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  <a:p>
              <a:pPr marL="27381" algn="ctr" defTabSz="704088">
                <a:lnSpc>
                  <a:spcPts val="1432"/>
                </a:lnSpc>
              </a:pPr>
              <a:r>
                <a:rPr sz="1232" b="1" kern="1200" spc="65" dirty="0" err="1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fotografia</a:t>
              </a:r>
              <a:r>
                <a:rPr sz="1232" b="1" kern="1200" spc="46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lang="pt-PT" sz="1232" b="1" kern="1200" spc="46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e vídeo </a:t>
              </a:r>
              <a:r>
                <a:rPr sz="1232" b="1" kern="1200" spc="27" dirty="0" err="1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profissional</a:t>
              </a:r>
              <a:r>
                <a:rPr sz="1232" b="1" kern="1200" spc="27" dirty="0">
                  <a:solidFill>
                    <a:srgbClr val="B30000"/>
                  </a:solidFill>
                  <a:latin typeface="Arial"/>
                  <a:ea typeface="+mn-ea"/>
                  <a:cs typeface="Arial"/>
                </a:rPr>
                <a:t>?</a:t>
              </a:r>
              <a:endParaRPr lang="pt-PT" sz="1232" b="1" kern="1200" spc="27" dirty="0">
                <a:solidFill>
                  <a:srgbClr val="B30000"/>
                </a:solidFill>
                <a:latin typeface="Arial"/>
                <a:ea typeface="+mn-ea"/>
                <a:cs typeface="Arial"/>
              </a:endParaRPr>
            </a:p>
            <a:p>
              <a:pPr marL="27381" algn="ctr" defTabSz="704088">
                <a:lnSpc>
                  <a:spcPts val="1432"/>
                </a:lnSpc>
              </a:pPr>
              <a:endParaRPr sz="1232" kern="1200" dirty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  <a:p>
              <a:pPr marL="45961" marR="3912" indent="-3912" algn="ctr" defTabSz="704088">
                <a:lnSpc>
                  <a:spcPts val="1386"/>
                </a:lnSpc>
                <a:spcBef>
                  <a:spcPts val="31"/>
                </a:spcBef>
              </a:pP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Pode</a:t>
              </a:r>
              <a:r>
                <a:rPr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parecer</a:t>
              </a:r>
              <a:r>
                <a:rPr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35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clichê</a:t>
              </a:r>
              <a:r>
                <a:rPr sz="1000" kern="1200" spc="35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, </a:t>
              </a:r>
              <a:r>
                <a:rPr sz="1000" kern="1200" spc="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mas </a:t>
              </a:r>
              <a:r>
                <a:rPr sz="1000" kern="1200" spc="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as </a:t>
              </a:r>
              <a:r>
                <a:rPr sz="1000" kern="1200" spc="31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pessoas</a:t>
              </a:r>
              <a:r>
                <a:rPr sz="1000" kern="1200" spc="31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b="1" kern="1200" spc="46" dirty="0" err="1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compram</a:t>
              </a:r>
              <a:r>
                <a:rPr sz="1000" b="1" kern="1200" spc="46" dirty="0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 com  </a:t>
              </a:r>
              <a:r>
                <a:rPr sz="1000" b="1" kern="1200" spc="-4" dirty="0" err="1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os</a:t>
              </a:r>
              <a:r>
                <a:rPr sz="1000" b="1" kern="1200" spc="-50" dirty="0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b="1" kern="1200" spc="12" dirty="0" err="1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olhos</a:t>
              </a:r>
              <a:r>
                <a:rPr sz="1000" b="1" kern="1200" spc="12" dirty="0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!</a:t>
              </a:r>
              <a:r>
                <a:rPr sz="1000" b="1" kern="1200" spc="-50" dirty="0">
                  <a:solidFill>
                    <a:srgbClr val="005096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0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Sendo</a:t>
              </a:r>
              <a:r>
                <a:rPr sz="1000" kern="1200" spc="-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19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assim</a:t>
              </a:r>
              <a:r>
                <a:rPr sz="1000" kern="1200" spc="1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,</a:t>
              </a:r>
              <a:r>
                <a:rPr sz="1000" kern="1200" spc="-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65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uma</a:t>
              </a:r>
              <a:r>
                <a:rPr sz="1000" kern="1200" spc="-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73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boa</a:t>
              </a:r>
              <a:r>
                <a:rPr sz="1000" kern="1200" spc="-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73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imagem</a:t>
              </a:r>
              <a:r>
                <a:rPr sz="1000" kern="1200" spc="-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6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de</a:t>
              </a:r>
              <a:r>
                <a:rPr sz="1000" kern="1200" spc="-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qualidade</a:t>
              </a:r>
              <a:r>
                <a:rPr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 </a:t>
              </a:r>
              <a:r>
                <a:rPr sz="1000" kern="1200" spc="27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é</a:t>
              </a:r>
              <a:r>
                <a:rPr sz="1000" kern="1200" spc="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9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um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42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passo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1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42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mais</a:t>
              </a:r>
              <a:r>
                <a:rPr sz="1000" kern="1200" spc="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4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para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1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62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venda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rápida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10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do</a:t>
              </a:r>
              <a:r>
                <a:rPr sz="1000" kern="1200" spc="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27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seu</a:t>
              </a:r>
              <a:r>
                <a:rPr sz="1000" kern="1200" spc="1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46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imóvel</a:t>
              </a:r>
              <a:r>
                <a:rPr sz="1000" kern="1200" spc="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.</a:t>
              </a:r>
              <a:endParaRPr lang="pt-PT" sz="1000" kern="1200" dirty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  <a:p>
              <a:pPr marL="45961" marR="3912" indent="-3912" algn="ctr" defTabSz="704088">
                <a:lnSpc>
                  <a:spcPts val="1386"/>
                </a:lnSpc>
                <a:spcBef>
                  <a:spcPts val="31"/>
                </a:spcBef>
              </a:pPr>
              <a:r>
                <a:rPr lang="pt-BR" sz="1000" b="1" kern="1200" spc="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Aumento </a:t>
              </a:r>
              <a:r>
                <a:rPr lang="pt-BR" sz="1000" b="1" kern="1200" spc="54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da </a:t>
              </a:r>
              <a:r>
                <a:rPr lang="pt-BR" sz="1000" b="1" kern="1200" spc="2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visibilidade</a:t>
              </a:r>
              <a:r>
                <a:rPr lang="pt-BR" sz="1000" kern="1200" spc="2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. </a:t>
              </a:r>
              <a:r>
                <a:rPr lang="pt-BR" sz="1000" kern="1200" spc="1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Isso </a:t>
              </a:r>
              <a:r>
                <a:rPr lang="pt-BR" sz="1000" kern="1200" spc="6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acontece </a:t>
              </a:r>
              <a:r>
                <a:rPr lang="pt-BR" sz="1000" kern="1200" spc="7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porque </a:t>
              </a:r>
              <a:r>
                <a:rPr lang="pt-BR" sz="1000" kern="1200" spc="1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  </a:t>
              </a:r>
              <a:r>
                <a:rPr lang="pt-BR" sz="1000" kern="1200" spc="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visita </a:t>
              </a:r>
              <a:r>
                <a:rPr lang="pt-BR" sz="1000" kern="1200" spc="4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está </a:t>
              </a:r>
              <a:r>
                <a:rPr lang="pt-BR"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sempre </a:t>
              </a:r>
              <a:r>
                <a:rPr lang="pt-BR" sz="1000" kern="1200" spc="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disponível </a:t>
              </a:r>
              <a:r>
                <a:rPr lang="pt-BR" sz="1000" kern="1200" spc="2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e </a:t>
              </a:r>
              <a:r>
                <a:rPr lang="pt-BR" sz="1000" kern="1200" spc="9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com </a:t>
              </a:r>
              <a:r>
                <a:rPr lang="pt-BR" sz="1000" kern="1200" spc="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detalhes </a:t>
              </a:r>
              <a:r>
                <a:rPr lang="pt-BR" sz="1000" kern="1200" spc="54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não  </a:t>
              </a:r>
              <a:r>
                <a:rPr lang="pt-BR" sz="1000" kern="1200" spc="73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proporcionados </a:t>
              </a:r>
              <a:r>
                <a:rPr lang="pt-BR" sz="1000" kern="1200" spc="8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por </a:t>
              </a:r>
              <a:r>
                <a:rPr lang="pt-BR" sz="1000" kern="1200" spc="5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imagens</a:t>
              </a:r>
              <a:r>
                <a:rPr lang="pt-BR" sz="1000" kern="1200" spc="-10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lang="pt-BR" sz="1000" kern="1200" spc="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convencionais.</a:t>
              </a:r>
              <a:endParaRPr lang="pt-BR" sz="1000" kern="1200" dirty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  <a:p>
              <a:pPr marL="10268" marR="18580" algn="ctr" defTabSz="704088">
                <a:lnSpc>
                  <a:spcPts val="1386"/>
                </a:lnSpc>
                <a:tabLst>
                  <a:tab pos="217583" algn="l"/>
                </a:tabLst>
              </a:pPr>
              <a:r>
                <a:rPr sz="1000" kern="1200" spc="7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O </a:t>
              </a: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vídeo</a:t>
              </a:r>
              <a:r>
                <a:rPr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possibilitam</a:t>
              </a:r>
              <a:r>
                <a:rPr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65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que </a:t>
              </a:r>
              <a:r>
                <a:rPr sz="1000" kern="1200" spc="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as </a:t>
              </a:r>
              <a:r>
                <a:rPr sz="1000" kern="1200" spc="39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visitas</a:t>
              </a:r>
              <a:r>
                <a:rPr sz="1000" kern="1200" spc="3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 </a:t>
              </a:r>
              <a:r>
                <a:rPr sz="1000" kern="1200" spc="39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presenciais</a:t>
              </a:r>
              <a:r>
                <a:rPr sz="1000" kern="1200" spc="3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69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aconteçam</a:t>
              </a:r>
              <a:r>
                <a:rPr sz="1000" kern="1200" spc="69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65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somente</a:t>
              </a:r>
              <a:r>
                <a:rPr sz="1000" kern="1200" spc="65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8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por</a:t>
              </a:r>
              <a:r>
                <a:rPr sz="1000" kern="1200" spc="8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81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quem</a:t>
              </a:r>
              <a:r>
                <a:rPr sz="1000" kern="1200" spc="81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42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está</a:t>
              </a:r>
              <a:r>
                <a:rPr sz="1000" kern="1200" spc="4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 </a:t>
              </a:r>
              <a:r>
                <a:rPr sz="1000" kern="1200" spc="81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dentro</a:t>
              </a:r>
              <a:r>
                <a:rPr sz="1000" kern="1200" spc="81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100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do </a:t>
              </a:r>
              <a:r>
                <a:rPr sz="1000" kern="1200" spc="58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perfil</a:t>
              </a:r>
              <a:r>
                <a:rPr sz="1000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54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para </a:t>
              </a:r>
              <a:r>
                <a:rPr sz="1000" kern="1200" spc="8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o</a:t>
              </a:r>
              <a:r>
                <a:rPr sz="1000" kern="1200" spc="-173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27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seu</a:t>
              </a:r>
              <a:r>
                <a:rPr sz="1000" kern="1200" spc="2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kern="1200" spc="46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imóvel</a:t>
              </a:r>
              <a:r>
                <a:rPr sz="1000" kern="1200" spc="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. </a:t>
              </a:r>
              <a:r>
                <a:rPr sz="1000" b="1" kern="1200" spc="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Mais </a:t>
              </a:r>
              <a:r>
                <a:rPr sz="1000" b="1" kern="1200" spc="23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segurança</a:t>
              </a:r>
              <a:r>
                <a:rPr sz="1000" b="1" kern="1200" spc="23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 </a:t>
              </a:r>
              <a:r>
                <a:rPr sz="1000" b="1" kern="1200" spc="46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pra</a:t>
              </a:r>
              <a:r>
                <a:rPr sz="1000" b="1" kern="1200" spc="46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b="1" kern="1200" spc="42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você</a:t>
              </a:r>
              <a:r>
                <a:rPr sz="1000" b="1" kern="1200" spc="4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b="1" kern="1200" spc="58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e </a:t>
              </a:r>
              <a:r>
                <a:rPr sz="1000" b="1" kern="1200" spc="-4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sua</a:t>
              </a:r>
              <a:r>
                <a:rPr sz="1000" b="1" kern="1200" spc="-62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1000" b="1" kern="1200" spc="27" dirty="0" err="1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família</a:t>
              </a:r>
              <a:r>
                <a:rPr sz="1000" kern="1200" spc="27" dirty="0">
                  <a:solidFill>
                    <a:srgbClr val="343638"/>
                  </a:solidFill>
                  <a:latin typeface="Arial"/>
                  <a:ea typeface="+mn-ea"/>
                  <a:cs typeface="Arial"/>
                </a:rPr>
                <a:t>.</a:t>
              </a:r>
              <a:endParaRPr sz="1000" dirty="0">
                <a:latin typeface="Arial"/>
                <a:cs typeface="Arial"/>
              </a:endParaRPr>
            </a:p>
          </p:txBody>
        </p:sp>
      </p:grpSp>
      <p:sp>
        <p:nvSpPr>
          <p:cNvPr id="13" name="object 19">
            <a:extLst>
              <a:ext uri="{FF2B5EF4-FFF2-40B4-BE49-F238E27FC236}">
                <a16:creationId xmlns:a16="http://schemas.microsoft.com/office/drawing/2014/main" id="{A14CEBAD-D674-CE6F-6313-15357FD64001}"/>
              </a:ext>
            </a:extLst>
          </p:cNvPr>
          <p:cNvSpPr/>
          <p:nvPr/>
        </p:nvSpPr>
        <p:spPr>
          <a:xfrm rot="1188892">
            <a:off x="8671987" y="378916"/>
            <a:ext cx="2997286" cy="2619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Imagem 19" descr="Balão colorido em fundo branco&#10;&#10;Descrição gerada automaticamente com confiança média">
            <a:extLst>
              <a:ext uri="{FF2B5EF4-FFF2-40B4-BE49-F238E27FC236}">
                <a16:creationId xmlns:a16="http://schemas.microsoft.com/office/drawing/2014/main" id="{48F15A18-190B-688B-3AE7-03810E89A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410039">
            <a:off x="9298190" y="2278587"/>
            <a:ext cx="824091" cy="104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97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794C-263C-3BD7-B3F5-66A66D5CA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BDD51-2DED-C1BC-E0DF-604860B4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94" y="368737"/>
            <a:ext cx="4560584" cy="728543"/>
          </a:xfrm>
        </p:spPr>
        <p:txBody>
          <a:bodyPr anchor="ctr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Etapa 3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E58D44-6F32-FAE1-4734-7693A148B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47770"/>
            <a:ext cx="4756849" cy="5510230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br>
              <a:rPr lang="pt-BR" sz="2000" dirty="0">
                <a:effectLst/>
              </a:rPr>
            </a:br>
            <a:r>
              <a:rPr lang="pt-BR" sz="1800" b="1" dirty="0"/>
              <a:t>a</a:t>
            </a:r>
            <a:r>
              <a:rPr lang="pt-BR" sz="1800" b="1" dirty="0">
                <a:effectLst/>
              </a:rPr>
              <a:t>) </a:t>
            </a:r>
            <a:r>
              <a:rPr lang="pt-BR" sz="1800" dirty="0">
                <a:effectLst/>
              </a:rPr>
              <a:t>Cadastro do imóvel no sistema ILIST .</a:t>
            </a:r>
          </a:p>
          <a:p>
            <a:pPr marL="457200" lvl="1" indent="0">
              <a:buNone/>
            </a:pPr>
            <a:r>
              <a:rPr lang="pt-BR" sz="1800" b="1" dirty="0" err="1"/>
              <a:t>b</a:t>
            </a:r>
            <a:r>
              <a:rPr lang="pt-BR" sz="1800" b="1" dirty="0">
                <a:effectLst/>
              </a:rPr>
              <a:t>) </a:t>
            </a:r>
            <a:r>
              <a:rPr lang="pt-BR" sz="1800" dirty="0">
                <a:effectLst/>
              </a:rPr>
              <a:t>Compartilhamento com a Rede RE/MAX Brasil e mundial</a:t>
            </a:r>
          </a:p>
          <a:p>
            <a:pPr marL="457200" lvl="1" indent="0">
              <a:buNone/>
            </a:pPr>
            <a:endParaRPr lang="pt-BR" sz="1800" dirty="0">
              <a:effectLst/>
            </a:endParaRPr>
          </a:p>
          <a:p>
            <a:pPr marL="457200" lvl="1" indent="0">
              <a:buNone/>
            </a:pPr>
            <a:r>
              <a:rPr lang="pt-BR" sz="1800" b="1" dirty="0" err="1"/>
              <a:t>c</a:t>
            </a:r>
            <a:r>
              <a:rPr lang="pt-BR" sz="1800" b="1" dirty="0">
                <a:effectLst/>
              </a:rPr>
              <a:t>) </a:t>
            </a:r>
            <a:r>
              <a:rPr lang="pt-BR" sz="1800" dirty="0">
                <a:effectLst/>
              </a:rPr>
              <a:t>Anúncio no Portal da RE/MAX e em todos os principais portais imobiliários.</a:t>
            </a:r>
          </a:p>
          <a:p>
            <a:pPr marL="457200" lvl="1" indent="0">
              <a:buNone/>
            </a:pPr>
            <a:r>
              <a:rPr lang="pt-BR" sz="1800" b="1" dirty="0" err="1"/>
              <a:t>d</a:t>
            </a:r>
            <a:r>
              <a:rPr lang="pt-BR" sz="1800" b="1" dirty="0"/>
              <a:t>) </a:t>
            </a:r>
            <a:r>
              <a:rPr lang="pt-BR" sz="1800" dirty="0"/>
              <a:t>Compartilhamento nas redes sociais da loja e dos corretores</a:t>
            </a:r>
          </a:p>
          <a:p>
            <a:pPr marL="457200" lvl="1" indent="0">
              <a:buNone/>
            </a:pPr>
            <a:endParaRPr lang="pt-BR" sz="1800" dirty="0"/>
          </a:p>
          <a:p>
            <a:pPr marL="457200" lvl="1" indent="0">
              <a:buNone/>
            </a:pPr>
            <a:r>
              <a:rPr lang="pt-BR" sz="1800" b="1" dirty="0"/>
              <a:t>e)</a:t>
            </a:r>
            <a:r>
              <a:rPr lang="pt-BR" sz="1800" dirty="0">
                <a:effectLst/>
              </a:rPr>
              <a:t> Compartilhamento em grupos imobiliários e de corretores no WhatsApp</a:t>
            </a:r>
          </a:p>
          <a:p>
            <a:pPr marL="457200" lvl="1" indent="0">
              <a:buNone/>
            </a:pPr>
            <a:r>
              <a:rPr lang="pt-BR" sz="1800" b="1" dirty="0" err="1">
                <a:effectLst/>
              </a:rPr>
              <a:t>f</a:t>
            </a:r>
            <a:r>
              <a:rPr lang="pt-BR" sz="1800" b="1" dirty="0">
                <a:effectLst/>
              </a:rPr>
              <a:t>)</a:t>
            </a:r>
            <a:r>
              <a:rPr lang="pt-BR" sz="1800" dirty="0">
                <a:effectLst/>
              </a:rPr>
              <a:t> Divulgação para imobiliárias e corretores autônomos da região</a:t>
            </a:r>
          </a:p>
          <a:p>
            <a:pPr marL="457200" lvl="1" indent="0">
              <a:buNone/>
            </a:pPr>
            <a:endParaRPr lang="pt-BR" sz="1800" dirty="0">
              <a:effectLst/>
            </a:endParaRPr>
          </a:p>
          <a:p>
            <a:pPr marL="457200" lvl="1" indent="0">
              <a:buNone/>
            </a:pPr>
            <a:r>
              <a:rPr lang="pt-BR" sz="1800" b="1" dirty="0" err="1">
                <a:effectLst/>
              </a:rPr>
              <a:t>g</a:t>
            </a:r>
            <a:r>
              <a:rPr lang="pt-BR" sz="1800" b="1" dirty="0">
                <a:effectLst/>
              </a:rPr>
              <a:t>)</a:t>
            </a:r>
            <a:r>
              <a:rPr lang="pt-BR" sz="1800" dirty="0">
                <a:effectLst/>
              </a:rPr>
              <a:t> Divulgação para toda a Rede de relacionamento do corretor </a:t>
            </a:r>
          </a:p>
          <a:p>
            <a:pPr marL="457200" lvl="1" indent="0">
              <a:buNone/>
            </a:pPr>
            <a:r>
              <a:rPr lang="pt-BR" sz="1800" b="1" dirty="0" err="1"/>
              <a:t>h</a:t>
            </a:r>
            <a:r>
              <a:rPr lang="pt-BR" sz="1800" b="1" dirty="0"/>
              <a:t>) </a:t>
            </a:r>
            <a:r>
              <a:rPr lang="pt-BR" sz="1800" dirty="0"/>
              <a:t>Elaboração de material gráfico e livro do imóvel</a:t>
            </a:r>
            <a:endParaRPr lang="pt-BR" sz="18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2CA1D91B-00F1-1F76-EF54-94F3B8E0CC92}"/>
              </a:ext>
            </a:extLst>
          </p:cNvPr>
          <p:cNvSpPr/>
          <p:nvPr/>
        </p:nvSpPr>
        <p:spPr>
          <a:xfrm>
            <a:off x="6253167" y="12530"/>
            <a:ext cx="4193521" cy="3117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softEdge rad="195499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agem 9" descr="Logotipo, Ícone&#10;&#10;Descrição gerada automaticamente">
            <a:extLst>
              <a:ext uri="{FF2B5EF4-FFF2-40B4-BE49-F238E27FC236}">
                <a16:creationId xmlns:a16="http://schemas.microsoft.com/office/drawing/2014/main" id="{43D6E3F1-E03F-B1FA-DD6E-53A621E0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07945" y="98117"/>
            <a:ext cx="1576964" cy="157696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softEdge rad="113350"/>
          </a:effectLst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94A71CCC-B050-FD03-35D1-6300CFF35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09951">
            <a:off x="6015145" y="1966751"/>
            <a:ext cx="3706698" cy="3622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softEdge rad="308556"/>
          </a:effectLst>
        </p:spPr>
      </p:pic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3D46F808-6B95-2DE5-C4EF-B2CC5E9C5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09688" y="4480038"/>
            <a:ext cx="4076592" cy="2377962"/>
          </a:xfrm>
          <a:prstGeom prst="rect">
            <a:avLst/>
          </a:prstGeom>
          <a:effectLst>
            <a:softEdge rad="196067"/>
          </a:effectLst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8D049D9A-1BF3-C1CF-DF8E-2F89F9BD6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797169" y="2764816"/>
            <a:ext cx="1715222" cy="1715222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softEdge rad="66907"/>
          </a:effec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F70DE078-4593-B71F-71DA-AEA321748513}"/>
              </a:ext>
            </a:extLst>
          </p:cNvPr>
          <p:cNvSpPr/>
          <p:nvPr/>
        </p:nvSpPr>
        <p:spPr>
          <a:xfrm flipH="1">
            <a:off x="4083991" y="2075554"/>
            <a:ext cx="4421865" cy="4739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effectLst>
            <a:softEdge rad="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m 6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1A691969-614A-86BC-AB8E-55A90BDD0F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394973" y="1461931"/>
            <a:ext cx="1668578" cy="1668578"/>
          </a:xfrm>
          <a:prstGeom prst="rect">
            <a:avLst/>
          </a:prstGeom>
          <a:effectLst>
            <a:softEdge rad="64503"/>
          </a:effectLst>
        </p:spPr>
      </p:pic>
    </p:spTree>
    <p:extLst>
      <p:ext uri="{BB962C8B-B14F-4D97-AF65-F5344CB8AC3E}">
        <p14:creationId xmlns:p14="http://schemas.microsoft.com/office/powerpoint/2010/main" val="206596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FDF7B1-FA0D-BAB2-35FF-73F5C19A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Etapa 4</a:t>
            </a:r>
          </a:p>
        </p:txBody>
      </p:sp>
      <p:pic>
        <p:nvPicPr>
          <p:cNvPr id="11" name="Imagem 10" descr="Homem de camisa e gravata&#10;&#10;Descrição gerada automaticamente com confiança média">
            <a:extLst>
              <a:ext uri="{FF2B5EF4-FFF2-40B4-BE49-F238E27FC236}">
                <a16:creationId xmlns:a16="http://schemas.microsoft.com/office/drawing/2014/main" id="{59DEF7B4-F73A-6B0B-02CE-0F083216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8" r="-4" b="-4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9" name="Imagem 8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258696C9-BE9E-6F96-362C-5FE866AF1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821" r="4156" b="1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5" name="Imagem 4" descr="Quarto com mesa de centro&#10;&#10;Descrição gerada automaticamente com confiança média">
            <a:extLst>
              <a:ext uri="{FF2B5EF4-FFF2-40B4-BE49-F238E27FC236}">
                <a16:creationId xmlns:a16="http://schemas.microsoft.com/office/drawing/2014/main" id="{49B45126-F7D7-4A37-8BF7-351AEEFDE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2561" r="3" b="3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E40148-ECE3-47B7-08F4-CF532553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000" b="1" dirty="0">
                <a:effectLst/>
                <a:cs typeface="Arial" panose="020B0604020202020204" pitchFamily="34" charset="0"/>
              </a:rPr>
              <a:t>a) Safari </a:t>
            </a:r>
            <a:r>
              <a:rPr lang="pt-BR" sz="2000" dirty="0">
                <a:cs typeface="Arial" panose="020B0604020202020204" pitchFamily="34" charset="0"/>
              </a:rPr>
              <a:t>e</a:t>
            </a:r>
            <a:r>
              <a:rPr lang="pt-BR" sz="2000" b="1" dirty="0">
                <a:effectLst/>
                <a:cs typeface="Arial" panose="020B0604020202020204" pitchFamily="34" charset="0"/>
              </a:rPr>
              <a:t> </a:t>
            </a:r>
            <a:r>
              <a:rPr lang="pt-BR" sz="2000">
                <a:effectLst/>
                <a:cs typeface="Arial" panose="020B0604020202020204" pitchFamily="34" charset="0"/>
              </a:rPr>
              <a:t>apresentação</a:t>
            </a:r>
            <a:r>
              <a:rPr lang="pt-BR" sz="2000" dirty="0">
                <a:effectLst/>
                <a:cs typeface="Arial" panose="020B0604020202020204" pitchFamily="34" charset="0"/>
              </a:rPr>
              <a:t> </a:t>
            </a:r>
            <a:r>
              <a:rPr lang="pt-BR" sz="2000">
                <a:effectLst/>
                <a:cs typeface="Arial" panose="020B0604020202020204" pitchFamily="34" charset="0"/>
              </a:rPr>
              <a:t>técnica</a:t>
            </a:r>
            <a:r>
              <a:rPr lang="pt-BR" sz="2000" dirty="0">
                <a:effectLst/>
                <a:cs typeface="Arial" panose="020B0604020202020204" pitchFamily="34" charset="0"/>
              </a:rPr>
              <a:t> do </a:t>
            </a:r>
            <a:r>
              <a:rPr lang="pt-BR" sz="2000">
                <a:effectLst/>
                <a:cs typeface="Arial" panose="020B0604020202020204" pitchFamily="34" charset="0"/>
              </a:rPr>
              <a:t>imóvel</a:t>
            </a:r>
            <a:r>
              <a:rPr lang="pt-BR" sz="2000" dirty="0">
                <a:effectLst/>
                <a:cs typeface="Arial" panose="020B0604020202020204" pitchFamily="34" charset="0"/>
              </a:rPr>
              <a:t> para outros corretores </a:t>
            </a:r>
          </a:p>
          <a:p>
            <a:pPr marL="457200" lvl="1" indent="0">
              <a:buNone/>
            </a:pPr>
            <a:r>
              <a:rPr lang="pt-BR" sz="2000" b="1">
                <a:effectLst/>
                <a:cs typeface="Arial" panose="020B0604020202020204" pitchFamily="34" charset="0"/>
              </a:rPr>
              <a:t>b</a:t>
            </a:r>
            <a:r>
              <a:rPr lang="pt-BR" sz="2000" b="1" dirty="0">
                <a:effectLst/>
                <a:cs typeface="Arial" panose="020B0604020202020204" pitchFamily="34" charset="0"/>
              </a:rPr>
              <a:t>) Patrocinados</a:t>
            </a:r>
            <a:r>
              <a:rPr lang="pt-BR" sz="2000" dirty="0">
                <a:effectLst/>
                <a:cs typeface="Arial" panose="020B0604020202020204" pitchFamily="34" charset="0"/>
              </a:rPr>
              <a:t> e </a:t>
            </a:r>
            <a:r>
              <a:rPr lang="pt-BR" sz="2000" b="1" dirty="0">
                <a:effectLst/>
                <a:cs typeface="Arial" panose="020B0604020202020204" pitchFamily="34" charset="0"/>
              </a:rPr>
              <a:t>Trafego </a:t>
            </a:r>
            <a:r>
              <a:rPr lang="pt-BR" sz="2000" b="1" dirty="0">
                <a:cs typeface="Arial" panose="020B0604020202020204" pitchFamily="34" charset="0"/>
              </a:rPr>
              <a:t>P</a:t>
            </a:r>
            <a:r>
              <a:rPr lang="pt-BR" sz="2000" b="1" dirty="0">
                <a:effectLst/>
                <a:cs typeface="Arial" panose="020B0604020202020204" pitchFamily="34" charset="0"/>
              </a:rPr>
              <a:t>ago </a:t>
            </a:r>
            <a:r>
              <a:rPr lang="pt-BR" sz="2000" dirty="0">
                <a:effectLst/>
                <a:cs typeface="Arial" panose="020B0604020202020204" pitchFamily="34" charset="0"/>
              </a:rPr>
              <a:t>do imóvel nas redes sociais se necessário</a:t>
            </a:r>
          </a:p>
          <a:p>
            <a:pPr marL="457200" lvl="1" indent="0">
              <a:buNone/>
            </a:pPr>
            <a:endParaRPr lang="pt-BR" sz="2000" dirty="0">
              <a:effectLst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2000" b="1">
                <a:cs typeface="Arial" panose="020B0604020202020204" pitchFamily="34" charset="0"/>
              </a:rPr>
              <a:t>c</a:t>
            </a:r>
            <a:r>
              <a:rPr lang="pt-BR" sz="2000" b="1" dirty="0">
                <a:cs typeface="Arial" panose="020B0604020202020204" pitchFamily="34" charset="0"/>
              </a:rPr>
              <a:t>) </a:t>
            </a:r>
            <a:r>
              <a:rPr lang="pt-BR" sz="2000" dirty="0">
                <a:cs typeface="Arial" panose="020B0604020202020204" pitchFamily="34" charset="0"/>
              </a:rPr>
              <a:t>Home </a:t>
            </a:r>
            <a:r>
              <a:rPr lang="pt-BR" sz="2000">
                <a:cs typeface="Arial" panose="020B0604020202020204" pitchFamily="34" charset="0"/>
              </a:rPr>
              <a:t>Staging</a:t>
            </a:r>
            <a:r>
              <a:rPr lang="pt-BR" sz="2000" dirty="0">
                <a:cs typeface="Arial" panose="020B0604020202020204" pitchFamily="34" charset="0"/>
              </a:rPr>
              <a:t> opcional</a:t>
            </a:r>
            <a:endParaRPr lang="pt-BR" sz="2000" dirty="0">
              <a:effectLst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2000" b="1">
                <a:effectLst/>
                <a:cs typeface="Arial" panose="020B0604020202020204" pitchFamily="34" charset="0"/>
              </a:rPr>
              <a:t>d</a:t>
            </a:r>
            <a:r>
              <a:rPr lang="pt-BR" sz="2000" b="1" dirty="0">
                <a:effectLst/>
                <a:cs typeface="Arial" panose="020B0604020202020204" pitchFamily="34" charset="0"/>
              </a:rPr>
              <a:t>) </a:t>
            </a:r>
            <a:r>
              <a:rPr lang="pt-BR" sz="2000" dirty="0">
                <a:effectLst/>
                <a:cs typeface="Arial" panose="020B0604020202020204" pitchFamily="34" charset="0"/>
              </a:rPr>
              <a:t>Open </a:t>
            </a:r>
            <a:r>
              <a:rPr lang="pt-BR" sz="2000">
                <a:effectLst/>
                <a:cs typeface="Arial" panose="020B0604020202020204" pitchFamily="34" charset="0"/>
              </a:rPr>
              <a:t>House</a:t>
            </a:r>
            <a:r>
              <a:rPr lang="pt-BR" sz="2000" dirty="0">
                <a:effectLst/>
                <a:cs typeface="Arial" panose="020B0604020202020204" pitchFamily="34" charset="0"/>
              </a:rPr>
              <a:t> opcional</a:t>
            </a:r>
            <a:endParaRPr lang="pt-BR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64749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Homem com a mão&#10;&#10;Descrição gerada automaticamente com confiança baixa">
            <a:extLst>
              <a:ext uri="{FF2B5EF4-FFF2-40B4-BE49-F238E27FC236}">
                <a16:creationId xmlns:a16="http://schemas.microsoft.com/office/drawing/2014/main" id="{619611F8-DE07-28B1-60B9-9B5A23FF0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6CDA0C-FAE7-C3EC-49AF-88B46EA2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305179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b="1" dirty="0"/>
              <a:t>Gestão e Acompanhamento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14D24D-E9C5-EAA0-0FD5-A61F0967D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1670304"/>
            <a:ext cx="4788217" cy="4998720"/>
          </a:xfrm>
        </p:spPr>
        <p:txBody>
          <a:bodyPr>
            <a:normAutofit/>
          </a:bodyPr>
          <a:lstStyle/>
          <a:p>
            <a:pPr marL="457200" marR="0" lvl="1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457200" marR="0" lvl="1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Ações continuas:</a:t>
            </a:r>
          </a:p>
          <a:p>
            <a:pPr marL="457200" marR="0" lvl="1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457200" marR="0" lvl="1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cs typeface="Arial" panose="020B0604020202020204" pitchFamily="34" charset="0"/>
              </a:rPr>
              <a:t>a)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Revisão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de todo o Plano de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mkt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457200" marR="0" lvl="1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 err="1">
                <a:cs typeface="Arial" panose="020B0604020202020204" pitchFamily="34" charset="0"/>
              </a:rPr>
              <a:t>b</a:t>
            </a:r>
            <a:r>
              <a:rPr lang="pt-BR" sz="1800" b="1" dirty="0">
                <a:cs typeface="Arial" panose="020B0604020202020204" pitchFamily="34" charset="0"/>
              </a:rPr>
              <a:t>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Envio do material do imóvel para todos os grupo de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Whatsapp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)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Manutenção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do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anúncio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em todos os portais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Feedback:</a:t>
            </a: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1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a)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Envio de relatório de atividades a cada 15 dias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b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Encontros presenciais com os proprietários para feed-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back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endParaRPr kumimoji="0" lang="pt-B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50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AAD78-E272-31F3-3687-91A5E0E37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8" y="309489"/>
            <a:ext cx="5506329" cy="1856936"/>
          </a:xfrm>
        </p:spPr>
        <p:txBody>
          <a:bodyPr>
            <a:normAutofit/>
          </a:bodyPr>
          <a:lstStyle/>
          <a:p>
            <a:pPr algn="ctr"/>
            <a:r>
              <a:rPr lang="pt-BR" sz="4000" b="1" u="sng" dirty="0"/>
              <a:t>Ficha técnica do imóvel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768826E-8F54-BBC6-F3C0-6B4DB55D0CC9}"/>
              </a:ext>
            </a:extLst>
          </p:cNvPr>
          <p:cNvGrpSpPr/>
          <p:nvPr/>
        </p:nvGrpSpPr>
        <p:grpSpPr>
          <a:xfrm>
            <a:off x="253219" y="84121"/>
            <a:ext cx="11521439" cy="6689758"/>
            <a:chOff x="-11041083" y="1178671"/>
            <a:chExt cx="22133478" cy="13430930"/>
          </a:xfrm>
        </p:grpSpPr>
        <p:pic>
          <p:nvPicPr>
            <p:cNvPr id="5" name="Picture 1" descr="page3image2942484992">
              <a:extLst>
                <a:ext uri="{FF2B5EF4-FFF2-40B4-BE49-F238E27FC236}">
                  <a16:creationId xmlns:a16="http://schemas.microsoft.com/office/drawing/2014/main" id="{43159A74-A56D-7BE5-D460-BE6E1ACDC2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4"/>
            <a:stretch/>
          </p:blipFill>
          <p:spPr bwMode="auto">
            <a:xfrm>
              <a:off x="2379996" y="1178671"/>
              <a:ext cx="8712399" cy="1343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19DB876-CAC2-B38F-08FB-A4598615F00A}"/>
                </a:ext>
              </a:extLst>
            </p:cNvPr>
            <p:cNvSpPr/>
            <p:nvPr/>
          </p:nvSpPr>
          <p:spPr>
            <a:xfrm>
              <a:off x="-11041083" y="5746549"/>
              <a:ext cx="12674728" cy="56003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Ficha </a:t>
              </a:r>
              <a:r>
                <a:rPr lang="pt-BR" sz="24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Técnica</a:t>
              </a:r>
              <a:r>
                <a:rPr lang="pt-BR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será́ entregue ao Cliente Comprador na visita presencial, a fim de que ele se recorde dos detalhes do </a:t>
              </a:r>
              <a:r>
                <a:rPr lang="pt-BR" sz="24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imóvel</a:t>
              </a:r>
              <a:r>
                <a:rPr lang="pt-BR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visitado.</a:t>
              </a:r>
              <a:endPara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700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283584-1416-BBB6-033C-B430DB06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7" y="605078"/>
            <a:ext cx="4357687" cy="7785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Relatorio</a:t>
            </a:r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b="1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visitas</a:t>
            </a:r>
            <a:endParaRPr lang="en-US" sz="4000" b="1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A24764-9BED-CE83-99F4-954A698BC001}"/>
              </a:ext>
            </a:extLst>
          </p:cNvPr>
          <p:cNvSpPr txBox="1"/>
          <p:nvPr/>
        </p:nvSpPr>
        <p:spPr>
          <a:xfrm>
            <a:off x="357188" y="2143125"/>
            <a:ext cx="5264709" cy="417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É</a:t>
            </a:r>
            <a:r>
              <a:rPr lang="en-US" sz="1600" dirty="0"/>
              <a:t> um </a:t>
            </a:r>
            <a:r>
              <a:rPr lang="en-US" sz="1600" dirty="0" err="1"/>
              <a:t>relatório</a:t>
            </a:r>
            <a:r>
              <a:rPr lang="en-US" sz="1600" dirty="0"/>
              <a:t> formal que </a:t>
            </a:r>
            <a:r>
              <a:rPr lang="en-US" sz="1600" dirty="0" err="1"/>
              <a:t>colabora</a:t>
            </a:r>
            <a:r>
              <a:rPr lang="en-US" sz="1600" dirty="0"/>
              <a:t> para a </a:t>
            </a:r>
            <a:r>
              <a:rPr lang="en-US" sz="1600" dirty="0" err="1"/>
              <a:t>formação</a:t>
            </a:r>
            <a:r>
              <a:rPr lang="en-US" sz="1600" dirty="0"/>
              <a:t> de um </a:t>
            </a:r>
            <a:r>
              <a:rPr lang="en-US" sz="1600" dirty="0" err="1"/>
              <a:t>sistema</a:t>
            </a:r>
            <a:r>
              <a:rPr lang="en-US" sz="1600" dirty="0"/>
              <a:t> de </a:t>
            </a:r>
            <a:r>
              <a:rPr lang="en-US" sz="1600" dirty="0" err="1"/>
              <a:t>inteligência</a:t>
            </a:r>
            <a:r>
              <a:rPr lang="en-US" sz="1600" dirty="0"/>
              <a:t>, </a:t>
            </a:r>
            <a:r>
              <a:rPr lang="en-US" sz="1600" dirty="0" err="1"/>
              <a:t>contribuindo</a:t>
            </a:r>
            <a:r>
              <a:rPr lang="en-US" sz="1600" dirty="0"/>
              <a:t> para o </a:t>
            </a:r>
            <a:r>
              <a:rPr lang="en-US" sz="1600" dirty="0" err="1"/>
              <a:t>aprimoramento</a:t>
            </a:r>
            <a:r>
              <a:rPr lang="en-US" sz="1600" dirty="0"/>
              <a:t> do </a:t>
            </a:r>
            <a:r>
              <a:rPr lang="en-US" sz="1600" dirty="0" err="1"/>
              <a:t>relacionamento</a:t>
            </a:r>
            <a:r>
              <a:rPr lang="en-US" sz="1600" dirty="0"/>
              <a:t> com o </a:t>
            </a:r>
            <a:r>
              <a:rPr lang="en-US" sz="1600" dirty="0" err="1"/>
              <a:t>cliente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 </a:t>
            </a:r>
            <a:r>
              <a:rPr lang="en-US" sz="1600" dirty="0" err="1"/>
              <a:t>utilização</a:t>
            </a:r>
            <a:r>
              <a:rPr lang="en-US" sz="1600" dirty="0"/>
              <a:t> </a:t>
            </a:r>
            <a:r>
              <a:rPr lang="en-US" sz="1600" dirty="0" err="1"/>
              <a:t>desse</a:t>
            </a:r>
            <a:r>
              <a:rPr lang="en-US" sz="1600" dirty="0"/>
              <a:t> </a:t>
            </a:r>
            <a:r>
              <a:rPr lang="en-US" sz="1600" dirty="0" err="1"/>
              <a:t>controle</a:t>
            </a:r>
            <a:r>
              <a:rPr lang="en-US" sz="1600" dirty="0"/>
              <a:t> </a:t>
            </a:r>
            <a:r>
              <a:rPr lang="en-US" sz="1600" dirty="0" err="1"/>
              <a:t>ressalta</a:t>
            </a:r>
            <a:r>
              <a:rPr lang="en-US" sz="1600" dirty="0"/>
              <a:t> a </a:t>
            </a:r>
            <a:r>
              <a:rPr lang="en-US" sz="1600" dirty="0" err="1"/>
              <a:t>importância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instrumento</a:t>
            </a:r>
            <a:r>
              <a:rPr lang="en-US" sz="1600" dirty="0"/>
              <a:t> de </a:t>
            </a:r>
            <a:r>
              <a:rPr lang="en-US" sz="1600" dirty="0" err="1"/>
              <a:t>gestão</a:t>
            </a:r>
            <a:r>
              <a:rPr lang="en-US" sz="1600" dirty="0"/>
              <a:t> de </a:t>
            </a:r>
            <a:r>
              <a:rPr lang="en-US" sz="1600" dirty="0" err="1"/>
              <a:t>vendas</a:t>
            </a:r>
            <a:r>
              <a:rPr lang="en-US" sz="1600" dirty="0"/>
              <a:t>.  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Feedback </a:t>
            </a:r>
            <a:r>
              <a:rPr lang="en-US" sz="1600" dirty="0" err="1"/>
              <a:t>ao</a:t>
            </a:r>
            <a:r>
              <a:rPr lang="en-US" sz="1600" dirty="0"/>
              <a:t> </a:t>
            </a:r>
            <a:r>
              <a:rPr lang="en-US" sz="1600" dirty="0" err="1"/>
              <a:t>proprietário</a:t>
            </a:r>
            <a:endParaRPr lang="en-US" sz="1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Controle</a:t>
            </a:r>
            <a:r>
              <a:rPr lang="en-US" sz="1600" dirty="0"/>
              <a:t> </a:t>
            </a:r>
            <a:r>
              <a:rPr lang="en-US" sz="1600" dirty="0" err="1"/>
              <a:t>interno</a:t>
            </a:r>
            <a:endParaRPr lang="en-US" sz="1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Indicador</a:t>
            </a:r>
            <a:r>
              <a:rPr lang="en-US" sz="1600" dirty="0"/>
              <a:t> de </a:t>
            </a:r>
            <a:r>
              <a:rPr lang="en-US" sz="1600" dirty="0" err="1"/>
              <a:t>produtividade</a:t>
            </a:r>
            <a:endParaRPr lang="en-US" sz="1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Análise</a:t>
            </a:r>
            <a:r>
              <a:rPr lang="en-US" sz="1600" dirty="0"/>
              <a:t> de </a:t>
            </a:r>
            <a:r>
              <a:rPr lang="en-US" sz="1600" dirty="0" err="1"/>
              <a:t>resultados</a:t>
            </a:r>
            <a:endParaRPr lang="en-US" sz="1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Gestão</a:t>
            </a:r>
            <a:r>
              <a:rPr lang="en-US" sz="1600" dirty="0"/>
              <a:t> de </a:t>
            </a:r>
            <a:r>
              <a:rPr lang="en-US" sz="1600" dirty="0" err="1"/>
              <a:t>qualificação</a:t>
            </a:r>
            <a:r>
              <a:rPr lang="en-US" sz="1600" dirty="0"/>
              <a:t> do comprador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Coleta de </a:t>
            </a:r>
            <a:r>
              <a:rPr lang="en-US" sz="1600" dirty="0" err="1"/>
              <a:t>informações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o </a:t>
            </a:r>
            <a:r>
              <a:rPr lang="en-US" sz="1600" dirty="0" err="1"/>
              <a:t>imóvel</a:t>
            </a:r>
            <a:r>
              <a:rPr lang="en-US" sz="1600" dirty="0"/>
              <a:t> </a:t>
            </a:r>
            <a:r>
              <a:rPr lang="en-US" sz="1600" dirty="0" err="1"/>
              <a:t>perante</a:t>
            </a:r>
            <a:r>
              <a:rPr lang="en-US" sz="1600" dirty="0"/>
              <a:t> </a:t>
            </a:r>
            <a:r>
              <a:rPr lang="en-US" sz="1600" dirty="0" err="1"/>
              <a:t>aos</a:t>
            </a:r>
            <a:r>
              <a:rPr lang="en-US" sz="1600" dirty="0"/>
              <a:t> </a:t>
            </a:r>
            <a:r>
              <a:rPr lang="en-US" sz="1600" dirty="0" err="1"/>
              <a:t>olhos</a:t>
            </a:r>
            <a:r>
              <a:rPr lang="en-US" sz="1600" dirty="0"/>
              <a:t> do comprador  </a:t>
            </a:r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928B9826-E830-91EA-01EF-078276CBA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b="24104"/>
          <a:stretch/>
        </p:blipFill>
        <p:spPr>
          <a:xfrm>
            <a:off x="5796961" y="228601"/>
            <a:ext cx="6192247" cy="6534022"/>
          </a:xfrm>
          <a:prstGeom prst="rect">
            <a:avLst/>
          </a:prstGeom>
        </p:spPr>
      </p:pic>
      <p:pic>
        <p:nvPicPr>
          <p:cNvPr id="5" name="Imagem 4" descr="Balão colorido em fundo branco&#10;&#10;Descrição gerada automaticamente com confiança média">
            <a:extLst>
              <a:ext uri="{FF2B5EF4-FFF2-40B4-BE49-F238E27FC236}">
                <a16:creationId xmlns:a16="http://schemas.microsoft.com/office/drawing/2014/main" id="{153AE7BC-19D1-A69B-70FF-500D9B2C6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59950" y="151828"/>
            <a:ext cx="714212" cy="906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B2522B-E17D-A2ED-7AB8-1089A39CC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538" y="1"/>
            <a:ext cx="1862138" cy="13164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14265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4">
            <a:extLst>
              <a:ext uri="{FF2B5EF4-FFF2-40B4-BE49-F238E27FC236}">
                <a16:creationId xmlns:a16="http://schemas.microsoft.com/office/drawing/2014/main" id="{7E9E4946-B178-10A8-B36E-9A5FE329BDD0}"/>
              </a:ext>
            </a:extLst>
          </p:cNvPr>
          <p:cNvSpPr txBox="1"/>
          <p:nvPr/>
        </p:nvSpPr>
        <p:spPr>
          <a:xfrm>
            <a:off x="84857" y="0"/>
            <a:ext cx="1070320" cy="13387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21"/>
              </a:lnSpc>
            </a:pPr>
            <a:endParaRPr/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F31363B7-7C61-EE91-1FDA-0684AA959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1244673" y="4096072"/>
            <a:ext cx="5464421" cy="55797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D21353A0-8F94-1DF1-A2ED-6BD5BFADF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3602" y="1635424"/>
            <a:ext cx="760430" cy="744728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C8F6631F-C98B-3427-9303-C8F91F1F7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533" y="5434431"/>
            <a:ext cx="737617" cy="514699"/>
          </a:xfrm>
          <a:prstGeom prst="rect">
            <a:avLst/>
          </a:prstGeom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id="{8042D26D-CBFC-7606-9473-29340186C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8821" y="3240477"/>
            <a:ext cx="1072860" cy="819551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1ACB1A12-DB2A-3A7C-A7EB-7B91361D50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02198" y="1635424"/>
            <a:ext cx="1116876" cy="71670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359F60E5-0968-75AD-3936-F1C725999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42387" y="3474498"/>
            <a:ext cx="836498" cy="771561"/>
          </a:xfrm>
          <a:prstGeom prst="rect">
            <a:avLst/>
          </a:prstGeom>
        </p:spPr>
      </p:pic>
      <p:pic>
        <p:nvPicPr>
          <p:cNvPr id="40" name="Picture 14">
            <a:extLst>
              <a:ext uri="{FF2B5EF4-FFF2-40B4-BE49-F238E27FC236}">
                <a16:creationId xmlns:a16="http://schemas.microsoft.com/office/drawing/2014/main" id="{41BCA2D1-DC71-2583-FA39-6FA7DAA9C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5347937" y="4096072"/>
            <a:ext cx="5464421" cy="55797"/>
          </a:xfrm>
          <a:prstGeom prst="rect">
            <a:avLst/>
          </a:prstGeom>
        </p:spPr>
      </p:pic>
      <p:pic>
        <p:nvPicPr>
          <p:cNvPr id="41" name="Picture 15">
            <a:extLst>
              <a:ext uri="{FF2B5EF4-FFF2-40B4-BE49-F238E27FC236}">
                <a16:creationId xmlns:a16="http://schemas.microsoft.com/office/drawing/2014/main" id="{F3DAFF4C-2F90-5424-6EF4-F821EF7FDF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83715" y="1365119"/>
            <a:ext cx="765455" cy="737467"/>
          </a:xfrm>
          <a:prstGeom prst="rect">
            <a:avLst/>
          </a:prstGeom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2C1A3AB9-FF06-CAC5-5D47-C67873BE8D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70601" y="3494213"/>
            <a:ext cx="732629" cy="732129"/>
          </a:xfrm>
          <a:prstGeom prst="rect">
            <a:avLst/>
          </a:prstGeom>
        </p:spPr>
      </p:pic>
      <p:pic>
        <p:nvPicPr>
          <p:cNvPr id="43" name="Picture 17">
            <a:extLst>
              <a:ext uri="{FF2B5EF4-FFF2-40B4-BE49-F238E27FC236}">
                <a16:creationId xmlns:a16="http://schemas.microsoft.com/office/drawing/2014/main" id="{026303E4-9B27-A006-A6D6-758DF552B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54304" y="5119337"/>
            <a:ext cx="711327" cy="690543"/>
          </a:xfrm>
          <a:prstGeom prst="rect">
            <a:avLst/>
          </a:prstGeom>
        </p:spPr>
      </p:pic>
      <p:pic>
        <p:nvPicPr>
          <p:cNvPr id="44" name="Picture 18">
            <a:extLst>
              <a:ext uri="{FF2B5EF4-FFF2-40B4-BE49-F238E27FC236}">
                <a16:creationId xmlns:a16="http://schemas.microsoft.com/office/drawing/2014/main" id="{FA33FAE6-3F6C-E169-9A55-0ACEC824F4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92086" y="4944920"/>
            <a:ext cx="894120" cy="705998"/>
          </a:xfrm>
          <a:prstGeom prst="rect">
            <a:avLst/>
          </a:prstGeom>
        </p:spPr>
      </p:pic>
      <p:sp>
        <p:nvSpPr>
          <p:cNvPr id="46" name="TextBox 21">
            <a:extLst>
              <a:ext uri="{FF2B5EF4-FFF2-40B4-BE49-F238E27FC236}">
                <a16:creationId xmlns:a16="http://schemas.microsoft.com/office/drawing/2014/main" id="{CD615CC4-6314-B383-730F-FED9AAD4F4D5}"/>
              </a:ext>
            </a:extLst>
          </p:cNvPr>
          <p:cNvSpPr txBox="1"/>
          <p:nvPr/>
        </p:nvSpPr>
        <p:spPr>
          <a:xfrm>
            <a:off x="198379" y="2575812"/>
            <a:ext cx="337087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PLACA DO IMÓVEL PERSONALIZADA</a:t>
            </a:r>
          </a:p>
        </p:txBody>
      </p:sp>
      <p:sp>
        <p:nvSpPr>
          <p:cNvPr id="47" name="TextBox 22">
            <a:extLst>
              <a:ext uri="{FF2B5EF4-FFF2-40B4-BE49-F238E27FC236}">
                <a16:creationId xmlns:a16="http://schemas.microsoft.com/office/drawing/2014/main" id="{A50F2C3E-320F-7ADB-59CC-8FF0BC62DF4D}"/>
              </a:ext>
            </a:extLst>
          </p:cNvPr>
          <p:cNvSpPr txBox="1"/>
          <p:nvPr/>
        </p:nvSpPr>
        <p:spPr>
          <a:xfrm>
            <a:off x="12916" y="6040277"/>
            <a:ext cx="3824671" cy="40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FOTOS E VÍDEOS PROFISSIONAIS</a:t>
            </a:r>
          </a:p>
        </p:txBody>
      </p:sp>
      <p:sp>
        <p:nvSpPr>
          <p:cNvPr id="48" name="TextBox 23">
            <a:extLst>
              <a:ext uri="{FF2B5EF4-FFF2-40B4-BE49-F238E27FC236}">
                <a16:creationId xmlns:a16="http://schemas.microsoft.com/office/drawing/2014/main" id="{9C9EA685-B33C-3D53-BF7A-242F69C274CA}"/>
              </a:ext>
            </a:extLst>
          </p:cNvPr>
          <p:cNvSpPr txBox="1"/>
          <p:nvPr/>
        </p:nvSpPr>
        <p:spPr>
          <a:xfrm>
            <a:off x="4193202" y="2375451"/>
            <a:ext cx="3491888" cy="87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ANÚNCIO NOS PRINCIPAIS PORTAIS IMOBILIARIOS</a:t>
            </a:r>
          </a:p>
        </p:txBody>
      </p:sp>
      <p:sp>
        <p:nvSpPr>
          <p:cNvPr id="49" name="TextBox 24">
            <a:extLst>
              <a:ext uri="{FF2B5EF4-FFF2-40B4-BE49-F238E27FC236}">
                <a16:creationId xmlns:a16="http://schemas.microsoft.com/office/drawing/2014/main" id="{C6A3BB8F-A566-0E2E-063A-0730A75B77EF}"/>
              </a:ext>
            </a:extLst>
          </p:cNvPr>
          <p:cNvSpPr txBox="1"/>
          <p:nvPr/>
        </p:nvSpPr>
        <p:spPr>
          <a:xfrm>
            <a:off x="4348892" y="4298580"/>
            <a:ext cx="3192484" cy="40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ANÚNCIOS SUPER DESTAQUE </a:t>
            </a:r>
          </a:p>
        </p:txBody>
      </p:sp>
      <p:sp>
        <p:nvSpPr>
          <p:cNvPr id="50" name="TextBox 25">
            <a:extLst>
              <a:ext uri="{FF2B5EF4-FFF2-40B4-BE49-F238E27FC236}">
                <a16:creationId xmlns:a16="http://schemas.microsoft.com/office/drawing/2014/main" id="{5780991B-F4F8-5789-D76F-60A605F26D30}"/>
              </a:ext>
            </a:extLst>
          </p:cNvPr>
          <p:cNvSpPr txBox="1"/>
          <p:nvPr/>
        </p:nvSpPr>
        <p:spPr>
          <a:xfrm>
            <a:off x="0" y="4145610"/>
            <a:ext cx="373391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ANÚNCIO SEGMENTADO E PATROCINADO</a:t>
            </a:r>
            <a:endParaRPr lang="en-US" sz="2499" dirty="0">
              <a:solidFill>
                <a:srgbClr val="1C2A42"/>
              </a:solidFill>
              <a:latin typeface="Montserrat Extra-Bold Bold"/>
            </a:endParaRPr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DF871835-6DAA-982C-47FD-4C182E3313F6}"/>
              </a:ext>
            </a:extLst>
          </p:cNvPr>
          <p:cNvSpPr txBox="1"/>
          <p:nvPr/>
        </p:nvSpPr>
        <p:spPr>
          <a:xfrm>
            <a:off x="8462549" y="2352128"/>
            <a:ext cx="362467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"/>
              </a:rPr>
              <a:t>VISITAS ACOMPANHADAS E ASSESSORIA DURANTE A NEGOCIAÇÃO</a:t>
            </a: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867D325E-26E2-B2FA-23D1-B9B21F4D6C9A}"/>
              </a:ext>
            </a:extLst>
          </p:cNvPr>
          <p:cNvSpPr txBox="1"/>
          <p:nvPr/>
        </p:nvSpPr>
        <p:spPr>
          <a:xfrm>
            <a:off x="8602023" y="4332436"/>
            <a:ext cx="3302538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SAFÁRI COM CORRETORES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48364305-C788-7DD6-54E0-03D299798153}"/>
              </a:ext>
            </a:extLst>
          </p:cNvPr>
          <p:cNvSpPr txBox="1"/>
          <p:nvPr/>
        </p:nvSpPr>
        <p:spPr>
          <a:xfrm>
            <a:off x="8280451" y="5869981"/>
            <a:ext cx="3945683" cy="87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 Bold"/>
              </a:rPr>
              <a:t>RELATÓRIOS DE AÇÕES, RESULTADOS E FEEDBACKS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A12EA99E-6230-E283-4A93-AAE5D223B0F5}"/>
              </a:ext>
            </a:extLst>
          </p:cNvPr>
          <p:cNvSpPr txBox="1"/>
          <p:nvPr/>
        </p:nvSpPr>
        <p:spPr>
          <a:xfrm>
            <a:off x="4148296" y="5707435"/>
            <a:ext cx="3624679" cy="85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dirty="0">
                <a:solidFill>
                  <a:srgbClr val="1C2A42"/>
                </a:solidFill>
                <a:latin typeface="Montserrat Extra-Bold"/>
              </a:rPr>
              <a:t>DIVULGAÇÃO PARA IMOBILIÁRIAS E AUTÔNOMOS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C5FC1C8-A459-0B1F-6BB7-DA61F8FEA122}"/>
              </a:ext>
            </a:extLst>
          </p:cNvPr>
          <p:cNvSpPr txBox="1"/>
          <p:nvPr/>
        </p:nvSpPr>
        <p:spPr>
          <a:xfrm>
            <a:off x="1025277" y="227586"/>
            <a:ext cx="987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u="sng" dirty="0"/>
              <a:t>RESUMO DO PLANO DE MARKETING E GESTÃO</a:t>
            </a:r>
          </a:p>
        </p:txBody>
      </p:sp>
    </p:spTree>
    <p:extLst>
      <p:ext uri="{BB962C8B-B14F-4D97-AF65-F5344CB8AC3E}">
        <p14:creationId xmlns:p14="http://schemas.microsoft.com/office/powerpoint/2010/main" val="1657594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0000"/>
                <a:lumOff val="1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85623FD-0F6B-6EFA-6066-9ACCE6571757}"/>
              </a:ext>
            </a:extLst>
          </p:cNvPr>
          <p:cNvGrpSpPr/>
          <p:nvPr/>
        </p:nvGrpSpPr>
        <p:grpSpPr>
          <a:xfrm>
            <a:off x="545318" y="649224"/>
            <a:ext cx="11252997" cy="5559552"/>
            <a:chOff x="-381882" y="992712"/>
            <a:chExt cx="16966479" cy="8301576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B43529DF-0680-B2AD-F0F7-E97B9187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89326" y="992712"/>
              <a:ext cx="9695271" cy="8301576"/>
            </a:xfrm>
            <a:prstGeom prst="rect">
              <a:avLst/>
            </a:prstGeom>
          </p:spPr>
        </p:pic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8C743442-476B-206A-120C-A108CE30E8AC}"/>
                </a:ext>
              </a:extLst>
            </p:cNvPr>
            <p:cNvSpPr txBox="1"/>
            <p:nvPr/>
          </p:nvSpPr>
          <p:spPr>
            <a:xfrm>
              <a:off x="-381881" y="2924582"/>
              <a:ext cx="5399198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>
                  <a:solidFill>
                    <a:srgbClr val="FFFFFF"/>
                  </a:solidFill>
                  <a:latin typeface="Montserrat Extra-Bold"/>
                </a:rPr>
                <a:t>QUAL O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24C20BAF-6A5F-1F5B-701E-42F21E05AC99}"/>
                </a:ext>
              </a:extLst>
            </p:cNvPr>
            <p:cNvSpPr txBox="1"/>
            <p:nvPr/>
          </p:nvSpPr>
          <p:spPr>
            <a:xfrm>
              <a:off x="-381882" y="4610188"/>
              <a:ext cx="6995463" cy="1706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509"/>
                </a:lnSpc>
              </a:pPr>
              <a:r>
                <a:rPr lang="en-US" sz="6999" dirty="0">
                  <a:solidFill>
                    <a:srgbClr val="E11B22"/>
                  </a:solidFill>
                  <a:latin typeface="Montserrat Extra-Bold Italics"/>
                </a:rPr>
                <a:t>CUSTO DE TUDO ISSO?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683DE6B6-094B-B6E8-370E-7BE7E4C99A77}"/>
              </a:ext>
            </a:extLst>
          </p:cNvPr>
          <p:cNvSpPr txBox="1"/>
          <p:nvPr/>
        </p:nvSpPr>
        <p:spPr>
          <a:xfrm>
            <a:off x="6272783" y="1627632"/>
            <a:ext cx="5160971" cy="2559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115"/>
              </a:lnSpc>
              <a:spcBef>
                <a:spcPct val="0"/>
              </a:spcBef>
            </a:pPr>
            <a:r>
              <a:rPr lang="en-US" sz="9600" b="1" dirty="0">
                <a:solidFill>
                  <a:schemeClr val="bg1"/>
                </a:solidFill>
                <a:latin typeface="Montserrat Extra-Bold"/>
              </a:rPr>
              <a:t>ZERO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E3FCD1A6-93D9-12C5-9BB7-FF8DAA8666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36748" y="2128919"/>
            <a:ext cx="2338388" cy="29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alão de ar quente no ar&#10;&#10;Descrição gerada automaticamente com confiança média">
            <a:extLst>
              <a:ext uri="{FF2B5EF4-FFF2-40B4-BE49-F238E27FC236}">
                <a16:creationId xmlns:a16="http://schemas.microsoft.com/office/drawing/2014/main" id="{1A532697-8900-673B-968A-B08EC5DC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7" r="2566" b="-2"/>
          <a:stretch/>
        </p:blipFill>
        <p:spPr>
          <a:xfrm>
            <a:off x="2057400" y="2724447"/>
            <a:ext cx="10134600" cy="41408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Imagem 11" descr="Texto&#10;&#10;Descrição gerada automaticamente com confiança média">
            <a:extLst>
              <a:ext uri="{FF2B5EF4-FFF2-40B4-BE49-F238E27FC236}">
                <a16:creationId xmlns:a16="http://schemas.microsoft.com/office/drawing/2014/main" id="{3D4342BB-3092-66D3-79E0-5F749F9E7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658" y="3022343"/>
            <a:ext cx="4506102" cy="385799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Imagem 9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id="{6DC98C45-8033-2FD9-C66F-90C1C6FF0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16321" y="5688911"/>
            <a:ext cx="6272213" cy="1147992"/>
          </a:xfrm>
          <a:prstGeom prst="rect">
            <a:avLst/>
          </a:prstGeom>
        </p:spPr>
      </p:pic>
      <p:pic>
        <p:nvPicPr>
          <p:cNvPr id="4" name="Imagem 3" descr="Balão de ar quente no ar&#10;&#10;Descrição gerada automaticamente">
            <a:extLst>
              <a:ext uri="{FF2B5EF4-FFF2-40B4-BE49-F238E27FC236}">
                <a16:creationId xmlns:a16="http://schemas.microsoft.com/office/drawing/2014/main" id="{FFC01434-1F3D-34A0-AB11-A1F9862A2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4699" y="4062369"/>
            <a:ext cx="1026691" cy="16046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DB3E9C01-2705-731A-CCB3-1091B92C32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38879" y="2593876"/>
            <a:ext cx="2332591" cy="650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2AD4576F-A0A2-BDE3-FBFC-DAD22E198D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258539" y="5443778"/>
            <a:ext cx="1888762" cy="141422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Imagem 8" descr="Pessoa segurando uma placa&#10;&#10;Descrição gerada automaticamente com confiança baixa">
            <a:extLst>
              <a:ext uri="{FF2B5EF4-FFF2-40B4-BE49-F238E27FC236}">
                <a16:creationId xmlns:a16="http://schemas.microsoft.com/office/drawing/2014/main" id="{337E091F-FC62-E337-EAED-7CF062E50E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574816" y="-9668"/>
            <a:ext cx="4897082" cy="241216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7733BC78-F04C-201C-2D6C-25457778A5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7497" r="8197" b="1"/>
          <a:stretch/>
        </p:blipFill>
        <p:spPr>
          <a:xfrm>
            <a:off x="8226714" y="1958967"/>
            <a:ext cx="3872081" cy="17416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F1B011AE-C472-9FA0-65D0-D8797908A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20" y="200030"/>
            <a:ext cx="5881680" cy="3242491"/>
          </a:xfrm>
          <a:solidFill>
            <a:schemeClr val="bg1"/>
          </a:solidFill>
          <a:ln w="127000">
            <a:gradFill flip="none" rotWithShape="1">
              <a:gsLst>
                <a:gs pos="95002">
                  <a:srgbClr val="002060"/>
                </a:gs>
                <a:gs pos="95002">
                  <a:srgbClr val="0070C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FF0000"/>
                </a:gs>
                <a:gs pos="100000">
                  <a:srgbClr val="0070C0"/>
                </a:gs>
              </a:gsLst>
              <a:lin ang="18900000" scaled="1"/>
              <a:tileRect/>
            </a:gradFill>
          </a:ln>
          <a:effectLst>
            <a:softEdge rad="63500"/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história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RE/MAX</a:t>
            </a: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A RE/MAX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é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a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maior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rede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imobiliária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do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mundo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fundada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em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Denver, EUA,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há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51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anos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presente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em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mais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de 110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países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. </a:t>
            </a:r>
            <a:br>
              <a:rPr lang="en-US" sz="1800" b="0" i="0" u="none" strike="noStrike" kern="1200" dirty="0">
                <a:solidFill>
                  <a:schemeClr val="tx1"/>
                </a:solidFill>
                <a:effectLst/>
              </a:rPr>
            </a:b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Conta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com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mais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de 160 mil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corretores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e 10.000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lojas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todos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continentes</a:t>
            </a:r>
            <a:r>
              <a:rPr lang="en-US" sz="1800" dirty="0"/>
              <a:t>.</a:t>
            </a:r>
            <a:br>
              <a:rPr lang="en-US" sz="1800" b="0" i="0" u="none" strike="noStrike" kern="1200" dirty="0">
                <a:solidFill>
                  <a:schemeClr val="tx1"/>
                </a:solidFill>
                <a:effectLst/>
              </a:rPr>
            </a:br>
            <a:br>
              <a:rPr lang="en-US" sz="1800" b="0" i="0" u="none" strike="noStrike" kern="1200" dirty="0">
                <a:solidFill>
                  <a:schemeClr val="tx1"/>
                </a:solidFill>
                <a:effectLst/>
              </a:rPr>
            </a:b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Chegou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no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Brasil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há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14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anos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e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está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posicionada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em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todos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os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Estados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+ Distrito Federal, com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mais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de </a:t>
            </a:r>
            <a:r>
              <a:rPr lang="en-US" sz="1800" kern="1200" dirty="0">
                <a:solidFill>
                  <a:schemeClr val="tx1"/>
                </a:solidFill>
              </a:rPr>
              <a:t>700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lojas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e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uma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força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de 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</a:rPr>
              <a:t>vendas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 de 10 mil </a:t>
            </a:r>
            <a:r>
              <a:rPr lang="en-US" sz="1800" dirty="0" err="1"/>
              <a:t>corretores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</a:rPr>
              <a:t>.</a:t>
            </a:r>
            <a:b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74EF93-736B-C455-DEA5-DFE2D62916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1898" y="256027"/>
            <a:ext cx="1626897" cy="16268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014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C8CDCE-6E43-300C-F099-A223B85CEF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" r="28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03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0000"/>
                <a:lumOff val="1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8">
            <a:extLst>
              <a:ext uri="{FF2B5EF4-FFF2-40B4-BE49-F238E27FC236}">
                <a16:creationId xmlns:a16="http://schemas.microsoft.com/office/drawing/2014/main" id="{B831534F-29D7-C05F-19E3-16745EA81356}"/>
              </a:ext>
            </a:extLst>
          </p:cNvPr>
          <p:cNvSpPr/>
          <p:nvPr/>
        </p:nvSpPr>
        <p:spPr>
          <a:xfrm>
            <a:off x="6096000" y="511865"/>
            <a:ext cx="3972061" cy="1660669"/>
          </a:xfrm>
          <a:custGeom>
            <a:avLst/>
            <a:gdLst/>
            <a:ahLst/>
            <a:cxnLst/>
            <a:rect l="l" t="t" r="r" b="b"/>
            <a:pathLst>
              <a:path w="2906285" h="632309">
                <a:moveTo>
                  <a:pt x="0" y="0"/>
                </a:moveTo>
                <a:lnTo>
                  <a:pt x="2906285" y="0"/>
                </a:lnTo>
                <a:lnTo>
                  <a:pt x="2906285" y="632309"/>
                </a:lnTo>
                <a:lnTo>
                  <a:pt x="0" y="632309"/>
                </a:lnTo>
                <a:close/>
              </a:path>
            </a:pathLst>
          </a:custGeom>
          <a:solidFill>
            <a:srgbClr val="E11B22"/>
          </a:solidFill>
        </p:spPr>
        <p:txBody>
          <a:bodyPr/>
          <a:lstStyle/>
          <a:p>
            <a:endParaRPr lang="pt-BR"/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id="{38FF9A34-8A63-3F62-73E2-9806ECBE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7169" y="598416"/>
            <a:ext cx="5464608" cy="5816454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id="{9661901B-CC8D-395F-2842-DBD373C1AED7}"/>
              </a:ext>
            </a:extLst>
          </p:cNvPr>
          <p:cNvSpPr txBox="1"/>
          <p:nvPr/>
        </p:nvSpPr>
        <p:spPr>
          <a:xfrm>
            <a:off x="5548977" y="2571750"/>
            <a:ext cx="6643023" cy="31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1C2A42"/>
                </a:solidFill>
                <a:latin typeface="Montserrat Extra-Bold"/>
              </a:rPr>
              <a:t>DAS TRANSAÇÕES SÃO REALIZADAS EM PARCERIA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C323F1A3-CD6F-870B-7440-438B44F74118}"/>
              </a:ext>
            </a:extLst>
          </p:cNvPr>
          <p:cNvSpPr txBox="1"/>
          <p:nvPr/>
        </p:nvSpPr>
        <p:spPr>
          <a:xfrm>
            <a:off x="6254497" y="0"/>
            <a:ext cx="3602736" cy="2571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000"/>
              </a:lnSpc>
              <a:spcBef>
                <a:spcPct val="0"/>
              </a:spcBef>
            </a:pPr>
            <a:r>
              <a:rPr lang="en-US" sz="15000" dirty="0">
                <a:solidFill>
                  <a:srgbClr val="1C2A42"/>
                </a:solidFill>
                <a:latin typeface="Montserrat Extra-Bold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977531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06DC7E26-4EB8-4289-3095-AF1B2C59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0" b="174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essoa na frente de um laptop&#10;&#10;Descrição gerada automaticamente">
            <a:extLst>
              <a:ext uri="{FF2B5EF4-FFF2-40B4-BE49-F238E27FC236}">
                <a16:creationId xmlns:a16="http://schemas.microsoft.com/office/drawing/2014/main" id="{30DA95A2-65EF-5F3A-23FD-0475C5F1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50" b="778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79558E-14EB-25CB-012A-83DEDD37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49"/>
            <a:ext cx="10058400" cy="12889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highlight>
                  <a:srgbClr val="FF0000"/>
                </a:highlight>
              </a:rPr>
              <a:t>RESULTADO?</a:t>
            </a:r>
          </a:p>
        </p:txBody>
      </p:sp>
    </p:spTree>
    <p:extLst>
      <p:ext uri="{BB962C8B-B14F-4D97-AF65-F5344CB8AC3E}">
        <p14:creationId xmlns:p14="http://schemas.microsoft.com/office/powerpoint/2010/main" val="15753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Caneta colocada na parte superior de uma linha de assinatura">
            <a:extLst>
              <a:ext uri="{FF2B5EF4-FFF2-40B4-BE49-F238E27FC236}">
                <a16:creationId xmlns:a16="http://schemas.microsoft.com/office/drawing/2014/main" id="{6201D5F9-45E4-C7F3-04F8-11CC9E907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FAEAEA-8B37-13E6-7D4E-D000FF54CFF5}"/>
              </a:ext>
            </a:extLst>
          </p:cNvPr>
          <p:cNvSpPr txBox="1"/>
          <p:nvPr/>
        </p:nvSpPr>
        <p:spPr>
          <a:xfrm>
            <a:off x="418329" y="1699259"/>
            <a:ext cx="4802131" cy="13289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/>
              <a:t>ACORDO DE REPRESENTAÇÃO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/>
              <a:t>MAXIMO SERVIÇO RE/MAX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/>
              <a:t>ASSINATURA ONLINE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60759C-2E1C-747F-E806-70AD69EEDDD0}"/>
              </a:ext>
            </a:extLst>
          </p:cNvPr>
          <p:cNvSpPr txBox="1"/>
          <p:nvPr/>
        </p:nvSpPr>
        <p:spPr>
          <a:xfrm>
            <a:off x="576826" y="3282683"/>
            <a:ext cx="4485136" cy="2889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DOCUMENTOS DO CLIENTE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FOTO RG E CPF PROPRIETARIOS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FOTO REGIME CASAMENTO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    (SE NECESSARIO)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COPIA IPTU (APENAS A CAPA)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MATRICULA ATUALIZADA</a:t>
            </a:r>
          </a:p>
        </p:txBody>
      </p:sp>
    </p:spTree>
    <p:extLst>
      <p:ext uri="{BB962C8B-B14F-4D97-AF65-F5344CB8AC3E}">
        <p14:creationId xmlns:p14="http://schemas.microsoft.com/office/powerpoint/2010/main" val="67643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laca vermelha com letras brancas&#10;&#10;Descrição gerada automaticamente">
            <a:extLst>
              <a:ext uri="{FF2B5EF4-FFF2-40B4-BE49-F238E27FC236}">
                <a16:creationId xmlns:a16="http://schemas.microsoft.com/office/drawing/2014/main" id="{6EF7593C-B082-E98F-5D05-C14449EC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6" r="2" b="1447"/>
          <a:stretch/>
        </p:blipFill>
        <p:spPr>
          <a:xfrm>
            <a:off x="586325" y="3619499"/>
            <a:ext cx="3017161" cy="2939719"/>
          </a:xfrm>
          <a:prstGeom prst="rect">
            <a:avLst/>
          </a:prstGeom>
          <a:ln w="127000"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96C924EC-3973-997A-E8C2-693772E1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932" y="0"/>
            <a:ext cx="4538136" cy="2552701"/>
          </a:xfrm>
          <a:prstGeom prst="rect">
            <a:avLst/>
          </a:prstGeom>
        </p:spPr>
      </p:pic>
      <p:pic>
        <p:nvPicPr>
          <p:cNvPr id="18" name="Imagem 17" descr="Placa azul com letras brancas&#10;&#10;Descrição gerada automaticamente">
            <a:extLst>
              <a:ext uri="{FF2B5EF4-FFF2-40B4-BE49-F238E27FC236}">
                <a16:creationId xmlns:a16="http://schemas.microsoft.com/office/drawing/2014/main" id="{50BE08F6-E712-BFB5-1082-35725B158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99" r="2" b="2"/>
          <a:stretch/>
        </p:blipFill>
        <p:spPr>
          <a:xfrm>
            <a:off x="4591819" y="3619499"/>
            <a:ext cx="3004732" cy="2939720"/>
          </a:xfrm>
          <a:prstGeom prst="rect">
            <a:avLst/>
          </a:prstGeom>
          <a:ln w="127000"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9" name="Imagem 8" descr="Placa azul com letras brancas&#10;&#10;Descrição gerada automaticamente">
            <a:extLst>
              <a:ext uri="{FF2B5EF4-FFF2-40B4-BE49-F238E27FC236}">
                <a16:creationId xmlns:a16="http://schemas.microsoft.com/office/drawing/2014/main" id="{5DE1D9DF-D802-A589-A308-32B222A5F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5" r="177" b="3"/>
          <a:stretch/>
        </p:blipFill>
        <p:spPr>
          <a:xfrm>
            <a:off x="8591842" y="3619499"/>
            <a:ext cx="3003258" cy="2939719"/>
          </a:xfrm>
          <a:prstGeom prst="rect">
            <a:avLst/>
          </a:prstGeom>
          <a:ln w="127000">
            <a:solidFill>
              <a:schemeClr val="tx2">
                <a:lumMod val="90000"/>
                <a:lumOff val="10000"/>
              </a:schemeClr>
            </a:solidFill>
          </a:ln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28567E99-636A-5048-130F-33181F48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43" y="1638301"/>
            <a:ext cx="11613714" cy="1790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Somos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uma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imobiliária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com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mais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20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anos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experiencia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no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estado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Ceara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com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ampla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equipe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comprometida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com a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excelência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gestão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e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comercialização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imóveis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trazendo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o </a:t>
            </a:r>
            <a:b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melhor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do mercado global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através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da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força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da </a:t>
            </a:r>
            <a:r>
              <a:rPr lang="en-US" sz="20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marca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RE/MAX.</a:t>
            </a: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62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07B6835-653D-FA83-C603-A404CF9E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207" y="128763"/>
            <a:ext cx="4345568" cy="33002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1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NOSSA MISSÃO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líder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mundial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mercado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imobiliário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atingindo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nossos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objetivos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ajudar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outras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pessoas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atingirem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delas. 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 RE/MAX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todos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ganham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NOSSA VISÃO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líder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absoluta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segmento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transações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imobiliárias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Brasil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sendo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considerada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empresa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ética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mercado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imobiliário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nacional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franquias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rentável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Brasil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1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CE7EEED-0539-9F8B-E251-83EDE4EE6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307" r="16376" b="1"/>
          <a:stretch/>
        </p:blipFill>
        <p:spPr>
          <a:xfrm>
            <a:off x="30499" y="-2"/>
            <a:ext cx="4184049" cy="467741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4" name="Imagem 13" descr="Vista aérea de cidade a noite&#10;&#10;Descrição gerada automaticamente com confiança média">
            <a:extLst>
              <a:ext uri="{FF2B5EF4-FFF2-40B4-BE49-F238E27FC236}">
                <a16:creationId xmlns:a16="http://schemas.microsoft.com/office/drawing/2014/main" id="{FFFFD28E-63DD-CE5F-61F1-727741409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232" r="1" b="1"/>
          <a:stretch/>
        </p:blipFill>
        <p:spPr>
          <a:xfrm>
            <a:off x="4123109" y="-2"/>
            <a:ext cx="3262962" cy="239957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Imagem 10" descr="Multidão de pessoas&#10;&#10;Descrição gerada automaticamente">
            <a:extLst>
              <a:ext uri="{FF2B5EF4-FFF2-40B4-BE49-F238E27FC236}">
                <a16:creationId xmlns:a16="http://schemas.microsoft.com/office/drawing/2014/main" id="{84627B9D-D30C-3C18-7FE9-1AC85B835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232" r="609" b="-4"/>
          <a:stretch/>
        </p:blipFill>
        <p:spPr>
          <a:xfrm>
            <a:off x="4123109" y="2348139"/>
            <a:ext cx="3293442" cy="223130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7" name="Imagem 6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79C40564-AF46-AF33-CF72-803990461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24129" b="1"/>
          <a:stretch/>
        </p:blipFill>
        <p:spPr>
          <a:xfrm>
            <a:off x="11523" y="4503151"/>
            <a:ext cx="3204808" cy="235484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Imagem 2" descr="Pessoas na frente de uma placa&#10;&#10;Descrição gerada automaticamente com confiança média">
            <a:extLst>
              <a:ext uri="{FF2B5EF4-FFF2-40B4-BE49-F238E27FC236}">
                <a16:creationId xmlns:a16="http://schemas.microsoft.com/office/drawing/2014/main" id="{8AD16FD6-890D-0AC4-EAB3-306EC2AAA4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22042" r="3" b="3"/>
          <a:stretch/>
        </p:blipFill>
        <p:spPr>
          <a:xfrm>
            <a:off x="3110113" y="4503151"/>
            <a:ext cx="4336918" cy="240048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42B25B1E-A05B-3725-8E50-AFDDF6BAA76E}"/>
              </a:ext>
            </a:extLst>
          </p:cNvPr>
          <p:cNvSpPr txBox="1">
            <a:spLocks/>
          </p:cNvSpPr>
          <p:nvPr/>
        </p:nvSpPr>
        <p:spPr>
          <a:xfrm>
            <a:off x="7829702" y="3743238"/>
            <a:ext cx="3826578" cy="298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latin typeface="+mn-lt"/>
                <a:ea typeface="+mn-ea"/>
                <a:cs typeface="+mn-cs"/>
              </a:rPr>
              <a:t>VALORES</a:t>
            </a: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HONESTIDADE</a:t>
            </a: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COMPROMETIMENTO</a:t>
            </a: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RESILIÊNCIA</a:t>
            </a: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PARCERIA</a:t>
            </a: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FOCO</a:t>
            </a: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APRENDIZADO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EXCELÊNCIA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89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12F807-D2AC-3DEC-2037-8942F7F3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BF44F43A-30B8-F9D7-FC5C-29856F3A9E4F}"/>
              </a:ext>
            </a:extLst>
          </p:cNvPr>
          <p:cNvSpPr txBox="1"/>
          <p:nvPr/>
        </p:nvSpPr>
        <p:spPr>
          <a:xfrm>
            <a:off x="11918903" y="-701386"/>
            <a:ext cx="8603670" cy="10988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21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94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088CA2-AA62-0073-052F-EC1196B0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CFD27A44-69E4-A0A8-D074-7A8C5A59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1" r="344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3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, Texto, Aplicativo, Site&#10;&#10;Descrição gerada automaticamente">
            <a:extLst>
              <a:ext uri="{FF2B5EF4-FFF2-40B4-BE49-F238E27FC236}">
                <a16:creationId xmlns:a16="http://schemas.microsoft.com/office/drawing/2014/main" id="{1A91BBF8-7286-1F19-516C-F7B95DF9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466"/>
          <a:stretch/>
        </p:blipFill>
        <p:spPr>
          <a:xfrm>
            <a:off x="320226" y="372979"/>
            <a:ext cx="11574378" cy="61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924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598DE7-3C7D-1E47-8DE7-BB12C843D389}">
  <we:reference id="wa200005566" version="3.0.0.2" store="pt-B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24546</TotalTime>
  <Words>1324</Words>
  <Application>Microsoft Macintosh PowerPoint</Application>
  <PresentationFormat>Widescreen</PresentationFormat>
  <Paragraphs>251</Paragraphs>
  <Slides>34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Montserrat Classic</vt:lpstr>
      <vt:lpstr>Montserrat Extra-Bold</vt:lpstr>
      <vt:lpstr>Montserrat Extra-Bold Bold</vt:lpstr>
      <vt:lpstr>Montserrat Extra-Bold Italics</vt:lpstr>
      <vt:lpstr>Tema do Office</vt:lpstr>
      <vt:lpstr>Planilha</vt:lpstr>
      <vt:lpstr>Planilha do Microsoft Excel</vt:lpstr>
      <vt:lpstr>BEM-VINDO  ELVYS</vt:lpstr>
      <vt:lpstr>PERMITA QUE ME APRESENTE...</vt:lpstr>
      <vt:lpstr>A história da RE/MAX  A RE/MAX é a maior rede imobiliária do mundo, fundada em Denver, EUA, há 51 anos, presente em mais de 110 países.  Conta com mais de 160 mil corretores e 10.000 lojas em todos os continentes.  Chegou no Brasil há 14 anos e está posicionada em todos os Estados + Distrito Federal, com mais de 700 lojas e uma força de vendas de 10 mil corretores. </vt:lpstr>
      <vt:lpstr>  Somos uma imobiliária com mais de 20 anos de experiencia no estado do Ceara, com uma ampla equipe comprometida com a excelência na gestão e comercialização de imóveis, trazendo o  melhor do mercado global através da força da marca RE/MAX.</vt:lpstr>
      <vt:lpstr>  NOSSA MISSÃO Ser líder mundial no mercado imobiliário, atingindo nossos objetivos ao ajudar outras pessoas a atingirem os delas.  Na RE/MAX todos ganham.   NOSSA VISÃO Ser líder absoluta no segmento de transações imobiliárias no Brasil, sendo considerada a empresa mais ética do mercado imobiliário nacional e o sistema de franquias mais rentável do Brasil.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Etapa 1</vt:lpstr>
      <vt:lpstr>Etapa 2</vt:lpstr>
      <vt:lpstr>Etapa 3</vt:lpstr>
      <vt:lpstr>Etapa 4</vt:lpstr>
      <vt:lpstr>Gestão e Acompanhamento</vt:lpstr>
      <vt:lpstr>Ficha técnica do imóvel</vt:lpstr>
      <vt:lpstr>Relatorio de visitas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Carel Steffen</dc:creator>
  <cp:lastModifiedBy>Carel Steffen</cp:lastModifiedBy>
  <cp:revision>27</cp:revision>
  <dcterms:created xsi:type="dcterms:W3CDTF">2024-11-06T13:16:22Z</dcterms:created>
  <dcterms:modified xsi:type="dcterms:W3CDTF">2025-01-22T13:09:34Z</dcterms:modified>
</cp:coreProperties>
</file>